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976" r:id="rId2"/>
    <p:sldId id="988" r:id="rId3"/>
    <p:sldId id="1191" r:id="rId4"/>
    <p:sldId id="1299" r:id="rId5"/>
    <p:sldId id="1335" r:id="rId6"/>
    <p:sldId id="1300" r:id="rId7"/>
    <p:sldId id="1325" r:id="rId8"/>
    <p:sldId id="1307" r:id="rId9"/>
    <p:sldId id="1317" r:id="rId10"/>
    <p:sldId id="1318" r:id="rId11"/>
    <p:sldId id="1306" r:id="rId12"/>
    <p:sldId id="1321" r:id="rId13"/>
    <p:sldId id="1322" r:id="rId14"/>
    <p:sldId id="1311" r:id="rId15"/>
    <p:sldId id="1331" r:id="rId16"/>
    <p:sldId id="1332" r:id="rId17"/>
    <p:sldId id="1308" r:id="rId18"/>
    <p:sldId id="1319" r:id="rId19"/>
    <p:sldId id="1329" r:id="rId20"/>
    <p:sldId id="1320" r:id="rId21"/>
    <p:sldId id="1200" r:id="rId22"/>
    <p:sldId id="1312" r:id="rId23"/>
    <p:sldId id="1328" r:id="rId24"/>
    <p:sldId id="1334" r:id="rId25"/>
    <p:sldId id="1302" r:id="rId26"/>
    <p:sldId id="1326" r:id="rId27"/>
    <p:sldId id="1327" r:id="rId28"/>
    <p:sldId id="1303" r:id="rId29"/>
    <p:sldId id="1304" r:id="rId30"/>
    <p:sldId id="1305" r:id="rId31"/>
    <p:sldId id="1309" r:id="rId32"/>
    <p:sldId id="1314" r:id="rId33"/>
    <p:sldId id="1333" r:id="rId34"/>
    <p:sldId id="1330" r:id="rId35"/>
    <p:sldId id="1174" r:id="rId36"/>
  </p:sldIdLst>
  <p:sldSz cx="12801600" cy="7200900"/>
  <p:notesSz cx="6735763" cy="9866313"/>
  <p:defaultTextStyle>
    <a:defPPr>
      <a:defRPr lang="en-US"/>
    </a:defPPr>
    <a:lvl1pPr algn="l" rtl="0" eaLnBrk="0" fontAlgn="base" hangingPunct="0">
      <a:lnSpc>
        <a:spcPct val="8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2135" algn="l" rtl="0" eaLnBrk="0" fontAlgn="base" hangingPunct="0">
      <a:lnSpc>
        <a:spcPct val="8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635" algn="l" rtl="0" eaLnBrk="0" fontAlgn="base" hangingPunct="0">
      <a:lnSpc>
        <a:spcPct val="8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5770" algn="l" rtl="0" eaLnBrk="0" fontAlgn="base" hangingPunct="0">
      <a:lnSpc>
        <a:spcPct val="8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7270" algn="l" rtl="0" eaLnBrk="0" fontAlgn="base" hangingPunct="0">
      <a:lnSpc>
        <a:spcPct val="8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9405" algn="l" defTabSz="1143635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431540" algn="l" defTabSz="1143635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4003040" algn="l" defTabSz="1143635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575175" algn="l" defTabSz="1143635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1">
          <p15:clr>
            <a:srgbClr val="A4A3A4"/>
          </p15:clr>
        </p15:guide>
        <p15:guide id="2" pos="4032">
          <p15:clr>
            <a:srgbClr val="A4A3A4"/>
          </p15:clr>
        </p15:guide>
        <p15:guide id="3" orient="horz" pos="26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80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d Chen" initials="NC" lastIdx="1" clrIdx="0">
    <p:extLst>
      <p:ext uri="{19B8F6BF-5375-455C-9EA6-DF929625EA0E}">
        <p15:presenceInfo xmlns:p15="http://schemas.microsoft.com/office/powerpoint/2012/main" userId="Ned Ch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5D1"/>
    <a:srgbClr val="F5F1E7"/>
    <a:srgbClr val="FF2980"/>
    <a:srgbClr val="A7E9FF"/>
    <a:srgbClr val="000000"/>
    <a:srgbClr val="CCFFCC"/>
    <a:srgbClr val="FFC1DA"/>
    <a:srgbClr val="FF9900"/>
    <a:srgbClr val="FFCC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78082" autoAdjust="0"/>
  </p:normalViewPr>
  <p:slideViewPr>
    <p:cSldViewPr snapToGrid="0">
      <p:cViewPr varScale="1">
        <p:scale>
          <a:sx n="60" d="100"/>
          <a:sy n="60" d="100"/>
        </p:scale>
        <p:origin x="56" y="52"/>
      </p:cViewPr>
      <p:guideLst>
        <p:guide orient="horz" pos="2321"/>
        <p:guide pos="4032"/>
        <p:guide orient="horz" pos="26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000" y="-72"/>
      </p:cViewPr>
      <p:guideLst>
        <p:guide orient="horz" pos="3180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7713"/>
            <a:ext cx="6550025" cy="3684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407" y="4685831"/>
            <a:ext cx="4938950" cy="44401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94551" tIns="46447" rIns="94551" bIns="46447" numCol="1" anchor="t" anchorCtr="0" compatLnSpc="1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微软雅黑 Light" pitchFamily="34" charset="-122"/>
        <a:ea typeface="+mn-ea"/>
        <a:cs typeface="+mn-cs"/>
      </a:defRPr>
    </a:lvl1pPr>
    <a:lvl2pPr marL="57213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微软雅黑 Light" pitchFamily="34" charset="-122"/>
        <a:ea typeface="+mn-ea"/>
        <a:cs typeface="+mn-cs"/>
      </a:defRPr>
    </a:lvl2pPr>
    <a:lvl3pPr marL="114363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微软雅黑 Light" pitchFamily="34" charset="-122"/>
        <a:ea typeface="+mn-ea"/>
        <a:cs typeface="+mn-cs"/>
      </a:defRPr>
    </a:lvl3pPr>
    <a:lvl4pPr marL="171577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微软雅黑 Light" pitchFamily="34" charset="-122"/>
        <a:ea typeface="+mn-ea"/>
        <a:cs typeface="+mn-cs"/>
      </a:defRPr>
    </a:lvl4pPr>
    <a:lvl5pPr marL="228727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微软雅黑 Light" pitchFamily="34" charset="-122"/>
        <a:ea typeface="+mn-ea"/>
        <a:cs typeface="+mn-cs"/>
      </a:defRPr>
    </a:lvl5pPr>
    <a:lvl6pPr marL="2859405" algn="l" defTabSz="11436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31540" algn="l" defTabSz="11436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3040" algn="l" defTabSz="11436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5175" algn="l" defTabSz="11436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70046" cy="780098"/>
          </a:xfrm>
        </p:spPr>
        <p:txBody>
          <a:bodyPr anchor="ctr"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30" y="1258493"/>
            <a:ext cx="11321916" cy="508134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355" y="1258493"/>
            <a:ext cx="12023724" cy="523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t" anchorCtr="0" compatLnSpc="1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801600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31" name="Text Box 102"/>
          <p:cNvSpPr txBox="1">
            <a:spLocks noChangeArrowheads="1"/>
          </p:cNvSpPr>
          <p:nvPr/>
        </p:nvSpPr>
        <p:spPr bwMode="auto">
          <a:xfrm>
            <a:off x="1" y="6962290"/>
            <a:ext cx="4511676" cy="23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76" tIns="57188" rIns="114376" bIns="57188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000" dirty="0">
                <a:latin typeface="微软雅黑 Light" pitchFamily="34" charset="-122"/>
                <a:ea typeface="微软雅黑 Light" pitchFamily="34" charset="-122"/>
              </a:rPr>
              <a:t>Copyright © 2017 </a:t>
            </a:r>
            <a:r>
              <a:rPr lang="en-US" altLang="zh-CN" sz="1000" dirty="0" err="1">
                <a:latin typeface="微软雅黑 Light" pitchFamily="34" charset="-122"/>
                <a:ea typeface="微软雅黑 Light" pitchFamily="34" charset="-122"/>
              </a:rPr>
              <a:t>PowerLong</a:t>
            </a:r>
            <a:r>
              <a:rPr lang="en-US" altLang="zh-CN" sz="1000" dirty="0">
                <a:latin typeface="微软雅黑 Light" pitchFamily="34" charset="-122"/>
                <a:ea typeface="微软雅黑 Light" pitchFamily="34" charset="-122"/>
              </a:rPr>
              <a:t> </a:t>
            </a:r>
            <a:r>
              <a:rPr lang="en-US" altLang="zh-CN" sz="1000" baseline="0" dirty="0">
                <a:latin typeface="微软雅黑 Light" pitchFamily="34" charset="-122"/>
                <a:ea typeface="微软雅黑 Light" pitchFamily="34" charset="-122"/>
              </a:rPr>
              <a:t>Group</a:t>
            </a:r>
            <a:r>
              <a:rPr lang="en-US" altLang="zh-CN" sz="1000" dirty="0">
                <a:latin typeface="微软雅黑 Light" pitchFamily="34" charset="-122"/>
                <a:ea typeface="微软雅黑 Light" pitchFamily="34" charset="-122"/>
              </a:rPr>
              <a:t> All Rights Reserved.</a:t>
            </a:r>
          </a:p>
        </p:txBody>
      </p:sp>
      <p:sp>
        <p:nvSpPr>
          <p:cNvPr id="1032" name="AcnSubjectTitle_ID_1158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15611" y="1491860"/>
            <a:ext cx="9779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altLang="zh-CN" sz="2100" b="1" dirty="0">
                <a:latin typeface="微软雅黑 Light" pitchFamily="34" charset="-122"/>
                <a:ea typeface="微软雅黑 Light" pitchFamily="34" charset="-122"/>
              </a:rPr>
              <a:t>Subject Title</a:t>
            </a:r>
          </a:p>
        </p:txBody>
      </p:sp>
      <p:pic>
        <p:nvPicPr>
          <p:cNvPr id="1026" name="Picture 2" descr="https://timgsa.baidu.com/timg?image&amp;quality=80&amp;size=b9999_10000&amp;sec=1491293231784&amp;di=35638c0fe982815034054207fa112109&amp;imgtype=0&amp;src=http%3A%2F%2Fimg.brandcn.com%2FEditor%2FImages%2F201406%2F2014062509540918693344271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t="22968" r="21419" b="26124"/>
          <a:stretch>
            <a:fillRect/>
          </a:stretch>
        </p:blipFill>
        <p:spPr bwMode="auto">
          <a:xfrm>
            <a:off x="11556001" y="64801"/>
            <a:ext cx="1173600" cy="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/>
          <p:cNvSpPr txBox="1"/>
          <p:nvPr userDrawn="1"/>
        </p:nvSpPr>
        <p:spPr>
          <a:xfrm>
            <a:off x="12344456" y="6830460"/>
            <a:ext cx="457145" cy="3704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2135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635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1577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28727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859405" algn="l" defTabSz="1143635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431540" algn="l" defTabSz="1143635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003040" algn="l" defTabSz="1143635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575175" algn="l" defTabSz="1143635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482E47A7-0AE8-45A1-87F8-740468CFE37E}" type="slidenum">
              <a:rPr lang="en-GB" smtClean="0">
                <a:latin typeface="微软雅黑 Light" pitchFamily="34" charset="-122"/>
              </a:rPr>
              <a:pPr/>
              <a:t>‹#›</a:t>
            </a:fld>
            <a:endParaRPr lang="en-GB" dirty="0">
              <a:latin typeface="微软雅黑 Light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>
              <a:lumMod val="50000"/>
            </a:schemeClr>
          </a:solidFill>
          <a:latin typeface="微软雅黑 Light" pitchFamily="34" charset="-122"/>
          <a:ea typeface="微软雅黑 Light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5pPr>
      <a:lvl6pPr marL="572135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6pPr>
      <a:lvl7pPr marL="1143635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7pPr>
      <a:lvl8pPr marL="171577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8pPr>
      <a:lvl9pPr marL="228727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24155" indent="-22415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accent1">
              <a:lumMod val="50000"/>
            </a:schemeClr>
          </a:solidFill>
          <a:latin typeface="微软雅黑 Light" pitchFamily="34" charset="-122"/>
          <a:ea typeface="微软雅黑 Light" pitchFamily="34" charset="-122"/>
          <a:cs typeface="+mn-cs"/>
        </a:defRPr>
      </a:lvl1pPr>
      <a:lvl2pPr marL="1028700" indent="-35750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accent1">
              <a:lumMod val="50000"/>
            </a:schemeClr>
          </a:solidFill>
          <a:latin typeface="微软雅黑 Light" pitchFamily="34" charset="-122"/>
          <a:ea typeface="微软雅黑 Light" pitchFamily="34" charset="-122"/>
        </a:defRPr>
      </a:lvl2pPr>
      <a:lvl3pPr marL="153924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accent1">
              <a:lumMod val="50000"/>
            </a:schemeClr>
          </a:solidFill>
          <a:latin typeface="微软雅黑 Light" pitchFamily="34" charset="-122"/>
          <a:ea typeface="微软雅黑 Light" pitchFamily="34" charset="-122"/>
        </a:defRPr>
      </a:lvl3pPr>
      <a:lvl4pPr marL="2049145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100">
          <a:solidFill>
            <a:schemeClr val="accent1">
              <a:lumMod val="50000"/>
            </a:schemeClr>
          </a:solidFill>
          <a:latin typeface="微软雅黑 Light" pitchFamily="34" charset="-122"/>
          <a:ea typeface="微软雅黑 Light" pitchFamily="34" charset="-122"/>
        </a:defRPr>
      </a:lvl4pPr>
      <a:lvl5pPr marL="2573655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accent1">
              <a:lumMod val="50000"/>
            </a:schemeClr>
          </a:solidFill>
          <a:latin typeface="微软雅黑 Light" pitchFamily="34" charset="-122"/>
          <a:ea typeface="微软雅黑 Light" pitchFamily="34" charset="-122"/>
        </a:defRPr>
      </a:lvl5pPr>
      <a:lvl6pPr marL="3145155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371729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4289425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4860925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2135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15770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7270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9405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31540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3040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75175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919369"/>
            <a:ext cx="12801600" cy="780098"/>
          </a:xfrm>
        </p:spPr>
        <p:txBody>
          <a:bodyPr/>
          <a:lstStyle/>
          <a:p>
            <a:r>
              <a:rPr lang="en-US" altLang="zh-CN" sz="3600" dirty="0">
                <a:solidFill>
                  <a:sysClr val="windowText" lastClr="000000"/>
                </a:solidFill>
              </a:rPr>
              <a:t>02 </a:t>
            </a:r>
            <a:r>
              <a:rPr lang="zh-CN" altLang="en-US" sz="3600" dirty="0">
                <a:solidFill>
                  <a:sysClr val="windowText" lastClr="000000"/>
                </a:solidFill>
              </a:rPr>
              <a:t>管理费用</a:t>
            </a:r>
            <a:r>
              <a:rPr lang="en-US" altLang="zh-CN" sz="3600" dirty="0">
                <a:solidFill>
                  <a:sysClr val="windowText" lastClr="000000"/>
                </a:solidFill>
              </a:rPr>
              <a:t>-</a:t>
            </a:r>
            <a:r>
              <a:rPr lang="zh-CN" altLang="en-US" sz="3600" dirty="0">
                <a:solidFill>
                  <a:sysClr val="windowText" lastClr="000000"/>
                </a:solidFill>
              </a:rPr>
              <a:t>财务操作指引 </a:t>
            </a:r>
            <a:r>
              <a:rPr lang="en-US" altLang="zh-CN" sz="3600" dirty="0">
                <a:solidFill>
                  <a:sysClr val="windowText" lastClr="000000"/>
                </a:solidFill>
              </a:rPr>
              <a:t>【</a:t>
            </a:r>
            <a:r>
              <a:rPr lang="zh-CN" altLang="en-US" sz="3600" dirty="0">
                <a:solidFill>
                  <a:sysClr val="windowText" lastClr="000000"/>
                </a:solidFill>
              </a:rPr>
              <a:t>培训材料</a:t>
            </a:r>
            <a:r>
              <a:rPr lang="en-US" altLang="zh-CN" sz="3600" dirty="0">
                <a:solidFill>
                  <a:sysClr val="windowText" lastClr="000000"/>
                </a:solidFill>
              </a:rPr>
              <a:t>】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矩形 17"/>
          <p:cNvSpPr/>
          <p:nvPr/>
        </p:nvSpPr>
        <p:spPr>
          <a:xfrm>
            <a:off x="120701" y="3590320"/>
            <a:ext cx="2326278" cy="340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ysClr val="windowText" lastClr="000000"/>
                </a:solidFill>
                <a:latin typeface="微软雅黑 Light" pitchFamily="34" charset="-122"/>
                <a:ea typeface="微软雅黑 Light" pitchFamily="34" charset="-122"/>
              </a:rPr>
              <a:t>2018 </a:t>
            </a:r>
            <a:r>
              <a:rPr lang="zh-CN" altLang="en-US" sz="2000" dirty="0">
                <a:solidFill>
                  <a:sysClr val="windowText" lastClr="000000"/>
                </a:solidFill>
                <a:latin typeface="微软雅黑 Light" pitchFamily="34" charset="-122"/>
                <a:ea typeface="微软雅黑 Light" pitchFamily="34" charset="-122"/>
              </a:rPr>
              <a:t>总裁办信息部</a:t>
            </a:r>
            <a:endParaRPr lang="en-US" sz="20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F0EC527-9C3E-4544-AC0F-E19E2B262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038" y="1560197"/>
            <a:ext cx="7781505" cy="528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编辑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E3C7768-C0C9-422A-BA77-7539416C0D11}"/>
              </a:ext>
            </a:extLst>
          </p:cNvPr>
          <p:cNvSpPr txBox="1"/>
          <p:nvPr/>
        </p:nvSpPr>
        <p:spPr>
          <a:xfrm>
            <a:off x="233918" y="780099"/>
            <a:ext cx="11398102" cy="780098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点击具体科目，可以编辑并保存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E226066A-9EDE-498B-B5BF-D9A5E89ADD63}"/>
              </a:ext>
            </a:extLst>
          </p:cNvPr>
          <p:cNvSpPr/>
          <p:nvPr/>
        </p:nvSpPr>
        <p:spPr bwMode="auto">
          <a:xfrm>
            <a:off x="10130257" y="2438401"/>
            <a:ext cx="1222743" cy="36150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12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0" y="3162065"/>
            <a:ext cx="11717079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5721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1436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715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872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dirty="0">
                <a:solidFill>
                  <a:sysClr val="windowText" lastClr="000000"/>
                </a:solidFill>
              </a:rPr>
              <a:t>三、预算录入维护 </a:t>
            </a:r>
            <a:r>
              <a:rPr lang="en-US" altLang="zh-CN" sz="3600" dirty="0">
                <a:solidFill>
                  <a:sysClr val="windowText" lastClr="000000"/>
                </a:solidFill>
              </a:rPr>
              <a:t>-</a:t>
            </a:r>
            <a:r>
              <a:rPr lang="zh-CN" altLang="en-US" sz="3600" dirty="0">
                <a:solidFill>
                  <a:sysClr val="windowText" lastClr="000000"/>
                </a:solidFill>
              </a:rPr>
              <a:t>月度预算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947AD1C2-84FC-4D38-996B-C9F845F26660}"/>
              </a:ext>
            </a:extLst>
          </p:cNvPr>
          <p:cNvSpPr txBox="1"/>
          <p:nvPr/>
        </p:nvSpPr>
        <p:spPr>
          <a:xfrm>
            <a:off x="4512048" y="5133861"/>
            <a:ext cx="6488934" cy="605928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Helvetica Neue Light"/>
              </a:rPr>
              <a:t>功能：用于编辑各中心各类型科目月度预算编制，用于报表展示及日常报销中控制预算</a:t>
            </a:r>
          </a:p>
        </p:txBody>
      </p:sp>
    </p:spTree>
    <p:extLst>
      <p:ext uri="{BB962C8B-B14F-4D97-AF65-F5344CB8AC3E}">
        <p14:creationId xmlns:p14="http://schemas.microsoft.com/office/powerpoint/2010/main" val="69802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E3C7768-C0C9-422A-BA77-7539416C0D11}"/>
              </a:ext>
            </a:extLst>
          </p:cNvPr>
          <p:cNvSpPr txBox="1"/>
          <p:nvPr/>
        </p:nvSpPr>
        <p:spPr>
          <a:xfrm>
            <a:off x="233918" y="780099"/>
            <a:ext cx="11398102" cy="780098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点击 组织部门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公司 进入月度预算编辑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788" y="1572875"/>
            <a:ext cx="7081024" cy="3895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8219" y="2539292"/>
            <a:ext cx="7065552" cy="403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1550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E3C7768-C0C9-422A-BA77-7539416C0D11}"/>
              </a:ext>
            </a:extLst>
          </p:cNvPr>
          <p:cNvSpPr txBox="1"/>
          <p:nvPr/>
        </p:nvSpPr>
        <p:spPr>
          <a:xfrm>
            <a:off x="233918" y="780099"/>
            <a:ext cx="11398102" cy="780098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编辑月度预算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639" y="1399072"/>
            <a:ext cx="6770765" cy="3902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855" y="3320641"/>
            <a:ext cx="6166624" cy="342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791093" y="2319453"/>
            <a:ext cx="914400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1</a:t>
            </a:r>
            <a:endParaRPr lang="zh-CN" altLang="en-US" sz="17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07552" y="4111082"/>
            <a:ext cx="914400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2</a:t>
            </a:r>
            <a:endParaRPr lang="zh-CN" altLang="en-US" sz="17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7799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0" y="3162728"/>
            <a:ext cx="11717079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5721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1436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715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872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dirty="0">
                <a:solidFill>
                  <a:sysClr val="windowText" lastClr="000000"/>
                </a:solidFill>
              </a:rPr>
              <a:t>四、执行数调整 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777EE298-7B9B-4D8D-858E-61FDAEF327AD}"/>
              </a:ext>
            </a:extLst>
          </p:cNvPr>
          <p:cNvSpPr txBox="1"/>
          <p:nvPr/>
        </p:nvSpPr>
        <p:spPr>
          <a:xfrm>
            <a:off x="4512048" y="5133861"/>
            <a:ext cx="6559904" cy="605928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Helvetica Neue Light"/>
              </a:rPr>
              <a:t>功能：用于部分例外事项引发的执行数调整，最终会体现在预算执行报表中</a:t>
            </a:r>
          </a:p>
        </p:txBody>
      </p:sp>
    </p:spTree>
    <p:extLst>
      <p:ext uri="{BB962C8B-B14F-4D97-AF65-F5344CB8AC3E}">
        <p14:creationId xmlns:p14="http://schemas.microsoft.com/office/powerpoint/2010/main" val="946178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菜单：其他系统</a:t>
            </a:r>
            <a:r>
              <a:rPr lang="en-US" altLang="zh-CN" dirty="0"/>
              <a:t>-</a:t>
            </a:r>
            <a:r>
              <a:rPr lang="zh-CN" altLang="en-US" dirty="0"/>
              <a:t>总部预算管理</a:t>
            </a:r>
            <a:r>
              <a:rPr lang="en-US" altLang="zh-CN" dirty="0"/>
              <a:t>-</a:t>
            </a:r>
            <a:r>
              <a:rPr lang="zh-CN" altLang="en-US" dirty="0"/>
              <a:t>执行数调整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097" y="675006"/>
            <a:ext cx="6579220" cy="366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4231" y="2845416"/>
            <a:ext cx="8608974" cy="3896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49415" y="3278459"/>
            <a:ext cx="914400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2</a:t>
            </a:r>
            <a:endParaRPr lang="zh-CN" altLang="en-US" sz="17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820015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菜单：其他系统</a:t>
            </a:r>
            <a:r>
              <a:rPr lang="en-US" altLang="zh-CN" dirty="0"/>
              <a:t>-</a:t>
            </a:r>
            <a:r>
              <a:rPr lang="zh-CN" altLang="en-US" dirty="0"/>
              <a:t>总部预算管理</a:t>
            </a:r>
            <a:r>
              <a:rPr lang="en-US" altLang="zh-CN" dirty="0"/>
              <a:t>-</a:t>
            </a:r>
            <a:r>
              <a:rPr lang="zh-CN" altLang="en-US" dirty="0"/>
              <a:t>执行数调整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688" y="908114"/>
            <a:ext cx="6958826" cy="1684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841" y="3423443"/>
            <a:ext cx="11318952" cy="268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13395" y="2720898"/>
            <a:ext cx="914400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预算明细表中可以查看到执行数调整的金额</a:t>
            </a:r>
          </a:p>
        </p:txBody>
      </p:sp>
    </p:spTree>
    <p:extLst>
      <p:ext uri="{BB962C8B-B14F-4D97-AF65-F5344CB8AC3E}">
        <p14:creationId xmlns:p14="http://schemas.microsoft.com/office/powerpoint/2010/main" val="3820015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0" y="3162728"/>
            <a:ext cx="11717079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5721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1436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715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872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dirty="0">
                <a:solidFill>
                  <a:sysClr val="windowText" lastClr="000000"/>
                </a:solidFill>
              </a:rPr>
              <a:t>五、财务人员设置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DAB1AF49-A8EA-4794-BE51-1DEA3DD13C3F}"/>
              </a:ext>
            </a:extLst>
          </p:cNvPr>
          <p:cNvSpPr txBox="1"/>
          <p:nvPr/>
        </p:nvSpPr>
        <p:spPr>
          <a:xfrm>
            <a:off x="4512048" y="5133861"/>
            <a:ext cx="6488934" cy="605928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Helvetica Neue Light"/>
              </a:rPr>
              <a:t>功能：配置各公司财务负责人、会计及出纳信息，用于网批中自动带出审批人或推送对应职位相应内容</a:t>
            </a:r>
          </a:p>
        </p:txBody>
      </p:sp>
    </p:spTree>
    <p:extLst>
      <p:ext uri="{BB962C8B-B14F-4D97-AF65-F5344CB8AC3E}">
        <p14:creationId xmlns:p14="http://schemas.microsoft.com/office/powerpoint/2010/main" val="2126266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菜单：</a:t>
            </a:r>
            <a:r>
              <a:rPr lang="en-US" altLang="zh-CN" dirty="0"/>
              <a:t>PD</a:t>
            </a:r>
            <a:r>
              <a:rPr lang="zh-CN" altLang="en-US" dirty="0"/>
              <a:t>首页</a:t>
            </a:r>
            <a:r>
              <a:rPr lang="en-US" altLang="zh-CN" dirty="0"/>
              <a:t>-</a:t>
            </a:r>
            <a:r>
              <a:rPr lang="zh-CN" altLang="en-US" dirty="0"/>
              <a:t>其他系统</a:t>
            </a:r>
            <a:r>
              <a:rPr lang="en-US" altLang="zh-CN" dirty="0"/>
              <a:t>-</a:t>
            </a:r>
            <a:r>
              <a:rPr lang="zh-CN" altLang="en-US" dirty="0"/>
              <a:t>总部预算管理</a:t>
            </a:r>
            <a:r>
              <a:rPr lang="en-US" altLang="zh-CN" dirty="0"/>
              <a:t>-</a:t>
            </a:r>
            <a:r>
              <a:rPr lang="zh-CN" altLang="en-US" dirty="0"/>
              <a:t>财务人员设置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E3C7768-C0C9-422A-BA77-7539416C0D11}"/>
              </a:ext>
            </a:extLst>
          </p:cNvPr>
          <p:cNvSpPr txBox="1"/>
          <p:nvPr/>
        </p:nvSpPr>
        <p:spPr>
          <a:xfrm>
            <a:off x="233917" y="780099"/>
            <a:ext cx="11302409" cy="780098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在</a:t>
            </a:r>
            <a:r>
              <a:rPr lang="zh-CN" altLang="en-US" sz="1800" dirty="0"/>
              <a:t>财务人员设置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中进行维护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13" y="1375176"/>
            <a:ext cx="8376424" cy="3166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9042" y="3081443"/>
            <a:ext cx="6662041" cy="3343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375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菜单：</a:t>
            </a:r>
            <a:r>
              <a:rPr lang="en-US" altLang="zh-CN" dirty="0"/>
              <a:t>PD</a:t>
            </a:r>
            <a:r>
              <a:rPr lang="zh-CN" altLang="en-US" dirty="0"/>
              <a:t>首页</a:t>
            </a:r>
            <a:r>
              <a:rPr lang="en-US" altLang="zh-CN" dirty="0"/>
              <a:t>-</a:t>
            </a:r>
            <a:r>
              <a:rPr lang="zh-CN" altLang="en-US" dirty="0"/>
              <a:t>其他系统</a:t>
            </a:r>
            <a:r>
              <a:rPr lang="en-US" altLang="zh-CN" dirty="0"/>
              <a:t>-</a:t>
            </a:r>
            <a:r>
              <a:rPr lang="zh-CN" altLang="en-US" dirty="0"/>
              <a:t>总部预算管理</a:t>
            </a:r>
            <a:r>
              <a:rPr lang="en-US" altLang="zh-CN" dirty="0"/>
              <a:t>-</a:t>
            </a:r>
            <a:r>
              <a:rPr lang="zh-CN" altLang="en-US" dirty="0"/>
              <a:t>财务人员设置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718" y="704324"/>
            <a:ext cx="10565199" cy="5873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37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说明</a:t>
            </a:r>
            <a:endParaRPr 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725078" y="825703"/>
            <a:ext cx="10998836" cy="186306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90000" rIns="90000" bIns="90000" rtlCol="0" anchor="t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 Light" pitchFamily="34" charset="-122"/>
                <a:ea typeface="微软雅黑 Light" pitchFamily="34" charset="-122"/>
              </a:rPr>
              <a:t>管理费用报销 ：适用于宝龙地产管理费用财务操作指引。</a:t>
            </a:r>
            <a:endParaRPr lang="en-US" altLang="zh-CN" sz="2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编辑和删除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10" y="631873"/>
            <a:ext cx="11162719" cy="6226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901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0" y="3162065"/>
            <a:ext cx="11717079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5721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1436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715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872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dirty="0">
                <a:solidFill>
                  <a:sysClr val="windowText" lastClr="000000"/>
                </a:solidFill>
              </a:rPr>
              <a:t>六、入账公司维护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4FCF482F-1AAF-48FD-BB01-3091E2B452D4}"/>
              </a:ext>
            </a:extLst>
          </p:cNvPr>
          <p:cNvSpPr txBox="1"/>
          <p:nvPr/>
        </p:nvSpPr>
        <p:spPr>
          <a:xfrm>
            <a:off x="4512048" y="5133861"/>
            <a:ext cx="6488934" cy="605928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Helvetica Neue Light"/>
              </a:rPr>
              <a:t>功能：用于维护报销单中可选入账公司及部分网批中公司名称筛选列表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菜单：</a:t>
            </a:r>
            <a:r>
              <a:rPr lang="en-US" altLang="zh-CN" dirty="0"/>
              <a:t> PD</a:t>
            </a:r>
            <a:r>
              <a:rPr lang="zh-CN" altLang="en-US" dirty="0"/>
              <a:t>首页</a:t>
            </a:r>
            <a:r>
              <a:rPr lang="en-US" altLang="zh-CN" dirty="0"/>
              <a:t>-</a:t>
            </a:r>
            <a:r>
              <a:rPr lang="zh-CN" altLang="en-US" dirty="0"/>
              <a:t>新</a:t>
            </a:r>
            <a:r>
              <a:rPr lang="en-US" altLang="zh-CN" dirty="0"/>
              <a:t>PD</a:t>
            </a:r>
            <a:r>
              <a:rPr lang="zh-CN" altLang="en-US" dirty="0"/>
              <a:t>平台</a:t>
            </a:r>
            <a:r>
              <a:rPr lang="en-US" altLang="zh-CN" dirty="0"/>
              <a:t>-</a:t>
            </a:r>
            <a:r>
              <a:rPr lang="zh-CN" altLang="en-US" dirty="0"/>
              <a:t>费控系统</a:t>
            </a:r>
            <a:r>
              <a:rPr lang="en-US" altLang="zh-CN" dirty="0"/>
              <a:t>-</a:t>
            </a:r>
            <a:r>
              <a:rPr lang="zh-CN" altLang="en-US" dirty="0"/>
              <a:t>报销</a:t>
            </a:r>
            <a:r>
              <a:rPr lang="en-US" altLang="zh-CN" dirty="0"/>
              <a:t>/</a:t>
            </a:r>
            <a:r>
              <a:rPr lang="zh-CN" altLang="en-US" dirty="0"/>
              <a:t>入账公司配置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C45E758-6021-4046-AA61-55654A78E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118" y="1662112"/>
            <a:ext cx="6334125" cy="387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2E4623C1-867D-42D6-A502-4246FE299E21}"/>
              </a:ext>
            </a:extLst>
          </p:cNvPr>
          <p:cNvSpPr/>
          <p:nvPr/>
        </p:nvSpPr>
        <p:spPr bwMode="auto">
          <a:xfrm>
            <a:off x="5486400" y="3600448"/>
            <a:ext cx="1913860" cy="36549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1477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菜单：</a:t>
            </a:r>
            <a:r>
              <a:rPr lang="en-US" altLang="zh-CN" dirty="0"/>
              <a:t>PD</a:t>
            </a:r>
            <a:r>
              <a:rPr lang="zh-CN" altLang="en-US" dirty="0"/>
              <a:t>首页</a:t>
            </a:r>
            <a:r>
              <a:rPr lang="en-US" altLang="zh-CN" dirty="0"/>
              <a:t>-</a:t>
            </a:r>
            <a:r>
              <a:rPr lang="zh-CN" altLang="en-US" dirty="0"/>
              <a:t>新</a:t>
            </a:r>
            <a:r>
              <a:rPr lang="en-US" altLang="zh-CN" dirty="0"/>
              <a:t>PD</a:t>
            </a:r>
            <a:r>
              <a:rPr lang="zh-CN" altLang="en-US" dirty="0"/>
              <a:t>平台</a:t>
            </a:r>
            <a:r>
              <a:rPr lang="en-US" altLang="zh-CN" dirty="0"/>
              <a:t>-</a:t>
            </a:r>
            <a:r>
              <a:rPr lang="zh-CN" altLang="en-US" dirty="0"/>
              <a:t>财务系统</a:t>
            </a:r>
            <a:r>
              <a:rPr lang="en-US" altLang="zh-CN" dirty="0"/>
              <a:t>-</a:t>
            </a:r>
            <a:r>
              <a:rPr lang="zh-CN" altLang="en-US" dirty="0"/>
              <a:t>报销</a:t>
            </a:r>
            <a:r>
              <a:rPr lang="en-US" altLang="zh-CN" dirty="0"/>
              <a:t>/</a:t>
            </a:r>
            <a:r>
              <a:rPr lang="zh-CN" altLang="en-US" dirty="0"/>
              <a:t>入账公司配置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8439" y="1561170"/>
            <a:ext cx="914400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1</a:t>
            </a:r>
            <a:endParaRPr lang="zh-CN" altLang="en-US" sz="17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12" y="668465"/>
            <a:ext cx="7953344" cy="3769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815" y="2633555"/>
            <a:ext cx="7482468" cy="415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1477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0" y="3210401"/>
            <a:ext cx="11717079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5721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1436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715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872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dirty="0">
                <a:solidFill>
                  <a:sysClr val="windowText" lastClr="000000"/>
                </a:solidFill>
              </a:rPr>
              <a:t>七、预算科目配置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6CD8725A-E58C-443B-A199-ED2B6B5D42A6}"/>
              </a:ext>
            </a:extLst>
          </p:cNvPr>
          <p:cNvSpPr txBox="1"/>
          <p:nvPr/>
        </p:nvSpPr>
        <p:spPr>
          <a:xfrm>
            <a:off x="4512048" y="5133861"/>
            <a:ext cx="6488934" cy="605928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Helvetica Neue Light"/>
              </a:rPr>
              <a:t>功能：用于根据集团管理规则，统一维护科目、管控方式；科目包含总部、地产公司两大板块，并区分管理费用、开发间接费、销售费用的三类科目</a:t>
            </a:r>
          </a:p>
        </p:txBody>
      </p:sp>
    </p:spTree>
    <p:extLst>
      <p:ext uri="{BB962C8B-B14F-4D97-AF65-F5344CB8AC3E}">
        <p14:creationId xmlns:p14="http://schemas.microsoft.com/office/powerpoint/2010/main" val="1772415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菜单：</a:t>
            </a:r>
            <a:r>
              <a:rPr lang="en-US" altLang="zh-CN" dirty="0"/>
              <a:t>PD</a:t>
            </a:r>
            <a:r>
              <a:rPr lang="zh-CN" altLang="en-US" dirty="0"/>
              <a:t>首页</a:t>
            </a:r>
            <a:r>
              <a:rPr lang="en-US" altLang="zh-CN" dirty="0"/>
              <a:t>-</a:t>
            </a:r>
            <a:r>
              <a:rPr lang="zh-CN" altLang="en-US" dirty="0"/>
              <a:t>其他系统</a:t>
            </a:r>
            <a:r>
              <a:rPr lang="en-US" altLang="zh-CN" dirty="0"/>
              <a:t>-</a:t>
            </a:r>
            <a:r>
              <a:rPr lang="zh-CN" altLang="en-US" dirty="0"/>
              <a:t>总部预算管理</a:t>
            </a:r>
            <a:r>
              <a:rPr lang="en-US" altLang="zh-CN" dirty="0"/>
              <a:t>-</a:t>
            </a:r>
            <a:r>
              <a:rPr lang="zh-CN" altLang="en-US" dirty="0"/>
              <a:t>科目明细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E3C7768-C0C9-422A-BA77-7539416C0D11}"/>
              </a:ext>
            </a:extLst>
          </p:cNvPr>
          <p:cNvSpPr txBox="1"/>
          <p:nvPr/>
        </p:nvSpPr>
        <p:spPr>
          <a:xfrm>
            <a:off x="233917" y="646287"/>
            <a:ext cx="11302409" cy="1016804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新增、删除科目，可以在科目明细中维护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978" y="1426385"/>
            <a:ext cx="6603533" cy="3699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4844" y="3343012"/>
            <a:ext cx="8777752" cy="3320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355874" y="3791414"/>
            <a:ext cx="914400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2</a:t>
            </a:r>
            <a:endParaRPr lang="zh-CN" altLang="en-US" sz="17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5500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菜单：</a:t>
            </a:r>
            <a:r>
              <a:rPr lang="en-US" altLang="zh-CN" dirty="0"/>
              <a:t>PD</a:t>
            </a:r>
            <a:r>
              <a:rPr lang="zh-CN" altLang="en-US" dirty="0"/>
              <a:t>首页</a:t>
            </a:r>
            <a:r>
              <a:rPr lang="en-US" altLang="zh-CN" dirty="0"/>
              <a:t>-</a:t>
            </a:r>
            <a:r>
              <a:rPr lang="zh-CN" altLang="en-US" dirty="0"/>
              <a:t>其他系统</a:t>
            </a:r>
            <a:r>
              <a:rPr lang="en-US" altLang="zh-CN" dirty="0"/>
              <a:t>-</a:t>
            </a:r>
            <a:r>
              <a:rPr lang="zh-CN" altLang="en-US" dirty="0"/>
              <a:t>总部预算管理</a:t>
            </a:r>
            <a:r>
              <a:rPr lang="en-US" altLang="zh-CN" dirty="0"/>
              <a:t>-</a:t>
            </a:r>
            <a:r>
              <a:rPr lang="zh-CN" altLang="en-US" dirty="0"/>
              <a:t>科目明细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E3C7768-C0C9-422A-BA77-7539416C0D11}"/>
              </a:ext>
            </a:extLst>
          </p:cNvPr>
          <p:cNvSpPr txBox="1"/>
          <p:nvPr/>
        </p:nvSpPr>
        <p:spPr>
          <a:xfrm>
            <a:off x="233917" y="646287"/>
            <a:ext cx="11302409" cy="1016804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新增、删除科目，可以在科目明细中维护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694" y="1465555"/>
            <a:ext cx="6735337" cy="3436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1585" y="2793003"/>
            <a:ext cx="7041439" cy="3886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400478" y="4650059"/>
            <a:ext cx="914400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2</a:t>
            </a:r>
            <a:endParaRPr lang="zh-CN" altLang="en-US" sz="17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5500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菜单：</a:t>
            </a:r>
            <a:r>
              <a:rPr lang="en-US" altLang="zh-CN" dirty="0"/>
              <a:t>PD</a:t>
            </a:r>
            <a:r>
              <a:rPr lang="zh-CN" altLang="en-US" dirty="0"/>
              <a:t>首页</a:t>
            </a:r>
            <a:r>
              <a:rPr lang="en-US" altLang="zh-CN" dirty="0"/>
              <a:t>-</a:t>
            </a:r>
            <a:r>
              <a:rPr lang="zh-CN" altLang="en-US" dirty="0"/>
              <a:t>其他系统</a:t>
            </a:r>
            <a:r>
              <a:rPr lang="en-US" altLang="zh-CN" dirty="0"/>
              <a:t>-</a:t>
            </a:r>
            <a:r>
              <a:rPr lang="zh-CN" altLang="en-US" dirty="0"/>
              <a:t>总部预算管理</a:t>
            </a:r>
            <a:r>
              <a:rPr lang="en-US" altLang="zh-CN" dirty="0"/>
              <a:t>-</a:t>
            </a:r>
            <a:r>
              <a:rPr lang="zh-CN" altLang="en-US" dirty="0"/>
              <a:t>科目明细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E3C7768-C0C9-422A-BA77-7539416C0D11}"/>
              </a:ext>
            </a:extLst>
          </p:cNvPr>
          <p:cNvSpPr txBox="1"/>
          <p:nvPr/>
        </p:nvSpPr>
        <p:spPr>
          <a:xfrm>
            <a:off x="233917" y="646287"/>
            <a:ext cx="11302409" cy="1016804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新增、删除科目，可以在科目明细中维护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043" y="1337802"/>
            <a:ext cx="10060259" cy="5552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5500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菜单：</a:t>
            </a:r>
            <a:r>
              <a:rPr lang="en-US" altLang="zh-CN" dirty="0"/>
              <a:t>PD</a:t>
            </a:r>
            <a:r>
              <a:rPr lang="zh-CN" altLang="en-US" dirty="0"/>
              <a:t>首页</a:t>
            </a:r>
            <a:r>
              <a:rPr lang="en-US" altLang="zh-CN" dirty="0"/>
              <a:t>-</a:t>
            </a:r>
            <a:r>
              <a:rPr lang="zh-CN" altLang="en-US" dirty="0"/>
              <a:t>其他系统</a:t>
            </a:r>
            <a:r>
              <a:rPr lang="en-US" altLang="zh-CN" dirty="0"/>
              <a:t>-</a:t>
            </a:r>
            <a:r>
              <a:rPr lang="zh-CN" altLang="en-US" dirty="0"/>
              <a:t>总部预算管理</a:t>
            </a:r>
            <a:r>
              <a:rPr lang="en-US" altLang="zh-CN" dirty="0"/>
              <a:t>-</a:t>
            </a:r>
            <a:r>
              <a:rPr lang="zh-CN" altLang="en-US" dirty="0"/>
              <a:t>科目明细</a:t>
            </a:r>
            <a:r>
              <a:rPr lang="en-US" altLang="zh-CN" dirty="0"/>
              <a:t>-</a:t>
            </a:r>
            <a:r>
              <a:rPr lang="zh-CN" altLang="en-US" dirty="0"/>
              <a:t>高级配置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E3C7768-C0C9-422A-BA77-7539416C0D11}"/>
              </a:ext>
            </a:extLst>
          </p:cNvPr>
          <p:cNvSpPr txBox="1"/>
          <p:nvPr/>
        </p:nvSpPr>
        <p:spPr>
          <a:xfrm>
            <a:off x="233917" y="780099"/>
            <a:ext cx="11302409" cy="780098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科目具体的管控方式可以在科目明细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高级配置中进行维护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037" y="1560197"/>
            <a:ext cx="6835698" cy="381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2802" y="3166799"/>
            <a:ext cx="6283247" cy="3492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062009" y="3066586"/>
            <a:ext cx="914400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2</a:t>
            </a:r>
            <a:endParaRPr lang="zh-CN" altLang="en-US" sz="17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940140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菜单：</a:t>
            </a:r>
            <a:r>
              <a:rPr lang="en-US" altLang="zh-CN" dirty="0"/>
              <a:t>PD</a:t>
            </a:r>
            <a:r>
              <a:rPr lang="zh-CN" altLang="en-US" dirty="0"/>
              <a:t>首页</a:t>
            </a:r>
            <a:r>
              <a:rPr lang="en-US" altLang="zh-CN" dirty="0"/>
              <a:t>-</a:t>
            </a:r>
            <a:r>
              <a:rPr lang="zh-CN" altLang="en-US" dirty="0"/>
              <a:t>其他系统</a:t>
            </a:r>
            <a:r>
              <a:rPr lang="en-US" altLang="zh-CN" dirty="0"/>
              <a:t>-</a:t>
            </a:r>
            <a:r>
              <a:rPr lang="zh-CN" altLang="en-US" dirty="0"/>
              <a:t>总部预算管理</a:t>
            </a:r>
            <a:r>
              <a:rPr lang="en-US" altLang="zh-CN" dirty="0"/>
              <a:t>-</a:t>
            </a:r>
            <a:r>
              <a:rPr lang="zh-CN" altLang="en-US" dirty="0"/>
              <a:t>科目明细</a:t>
            </a:r>
            <a:r>
              <a:rPr lang="en-US" altLang="zh-CN" dirty="0"/>
              <a:t>-</a:t>
            </a:r>
            <a:r>
              <a:rPr lang="zh-CN" altLang="en-US" dirty="0"/>
              <a:t>高级配置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E3C7768-C0C9-422A-BA77-7539416C0D11}"/>
              </a:ext>
            </a:extLst>
          </p:cNvPr>
          <p:cNvSpPr txBox="1"/>
          <p:nvPr/>
        </p:nvSpPr>
        <p:spPr>
          <a:xfrm>
            <a:off x="233917" y="780098"/>
            <a:ext cx="11302409" cy="995933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管控方式：包含“累计控制”（即月累计控）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“总量控制”（即“年控”）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“允许超预算”（即“不控”）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在操作栏选择“编辑”可以编辑修改其控制方式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关联会计科目配置：在操作栏选择“编辑”后，可以选择会计科目名称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89C3B7-363F-4E02-AFB7-66505942D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78" y="2050476"/>
            <a:ext cx="10350795" cy="481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20A1B1D2-9E1F-4FD2-816C-8EB65769E99E}"/>
              </a:ext>
            </a:extLst>
          </p:cNvPr>
          <p:cNvSpPr/>
          <p:nvPr/>
        </p:nvSpPr>
        <p:spPr bwMode="auto">
          <a:xfrm>
            <a:off x="4518836" y="3164514"/>
            <a:ext cx="2328532" cy="43593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24E9B16-64B0-45FD-B7D5-05BC5AEE8E70}"/>
              </a:ext>
            </a:extLst>
          </p:cNvPr>
          <p:cNvSpPr/>
          <p:nvPr/>
        </p:nvSpPr>
        <p:spPr bwMode="auto">
          <a:xfrm>
            <a:off x="9144000" y="4369981"/>
            <a:ext cx="1105786" cy="28515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56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管理费用：流程分类</a:t>
            </a:r>
          </a:p>
        </p:txBody>
      </p:sp>
      <p:sp>
        <p:nvSpPr>
          <p:cNvPr id="76" name="燕尾形 6">
            <a:extLst>
              <a:ext uri="{FF2B5EF4-FFF2-40B4-BE49-F238E27FC236}">
                <a16:creationId xmlns:a16="http://schemas.microsoft.com/office/drawing/2014/main" id="{BBCB11AC-DAC6-4863-B4ED-CF815F90140D}"/>
              </a:ext>
            </a:extLst>
          </p:cNvPr>
          <p:cNvSpPr/>
          <p:nvPr/>
        </p:nvSpPr>
        <p:spPr>
          <a:xfrm>
            <a:off x="539957" y="3561930"/>
            <a:ext cx="6853817" cy="1212162"/>
          </a:xfrm>
          <a:prstGeom prst="chevron">
            <a:avLst>
              <a:gd name="adj" fmla="val 107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③ 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立项</a:t>
            </a: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合同签署</a:t>
            </a: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endParaRPr lang="en-US" altLang="zh-CN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BA8F5631-3029-4730-A6AD-2667D17DFBE8}"/>
              </a:ext>
            </a:extLst>
          </p:cNvPr>
          <p:cNvSpPr/>
          <p:nvPr/>
        </p:nvSpPr>
        <p:spPr>
          <a:xfrm>
            <a:off x="773299" y="3895359"/>
            <a:ext cx="402599" cy="864496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立项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合同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签署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2230FABE-CCE1-4BCE-BE61-46ACAF8EEF4A}"/>
              </a:ext>
            </a:extLst>
          </p:cNvPr>
          <p:cNvSpPr/>
          <p:nvPr/>
        </p:nvSpPr>
        <p:spPr>
          <a:xfrm>
            <a:off x="2134057" y="3902646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定标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（网批）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1B3E3697-45F1-4050-8E7E-7C17F5E9A7D5}"/>
              </a:ext>
            </a:extLst>
          </p:cNvPr>
          <p:cNvSpPr/>
          <p:nvPr/>
        </p:nvSpPr>
        <p:spPr>
          <a:xfrm>
            <a:off x="2602714" y="3903337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合同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文本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809D38DA-9DD8-4664-B851-A81CD34D2A1B}"/>
              </a:ext>
            </a:extLst>
          </p:cNvPr>
          <p:cNvSpPr/>
          <p:nvPr/>
        </p:nvSpPr>
        <p:spPr>
          <a:xfrm>
            <a:off x="3075172" y="3919778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合同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签署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（网批）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E9A8E223-6CE8-46DF-8A9C-60AB41CE871F}"/>
              </a:ext>
            </a:extLst>
          </p:cNvPr>
          <p:cNvSpPr/>
          <p:nvPr/>
        </p:nvSpPr>
        <p:spPr>
          <a:xfrm>
            <a:off x="3052758" y="4352443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报销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B1AB9FAB-2A56-454D-8FAE-3950ED2BC62B}"/>
              </a:ext>
            </a:extLst>
          </p:cNvPr>
          <p:cNvSpPr/>
          <p:nvPr/>
        </p:nvSpPr>
        <p:spPr>
          <a:xfrm>
            <a:off x="1657335" y="3895359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立项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4" name="燕尾形 22">
            <a:extLst>
              <a:ext uri="{FF2B5EF4-FFF2-40B4-BE49-F238E27FC236}">
                <a16:creationId xmlns:a16="http://schemas.microsoft.com/office/drawing/2014/main" id="{E7979C60-6A45-449B-B17D-20E5AE941568}"/>
              </a:ext>
            </a:extLst>
          </p:cNvPr>
          <p:cNvSpPr/>
          <p:nvPr/>
        </p:nvSpPr>
        <p:spPr>
          <a:xfrm>
            <a:off x="570473" y="1077810"/>
            <a:ext cx="6823301" cy="993526"/>
          </a:xfrm>
          <a:prstGeom prst="chevron">
            <a:avLst>
              <a:gd name="adj" fmla="val 1464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① 报销</a:t>
            </a:r>
            <a:endParaRPr 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8FBC273D-3F8A-491C-A9EB-B95A07F8C17F}"/>
              </a:ext>
            </a:extLst>
          </p:cNvPr>
          <p:cNvSpPr/>
          <p:nvPr/>
        </p:nvSpPr>
        <p:spPr>
          <a:xfrm>
            <a:off x="794044" y="1436664"/>
            <a:ext cx="402599" cy="402599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endParaRPr lang="en-US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8D8F3536-565C-42E4-91D6-F0B6C056DC4A}"/>
              </a:ext>
            </a:extLst>
          </p:cNvPr>
          <p:cNvSpPr/>
          <p:nvPr/>
        </p:nvSpPr>
        <p:spPr>
          <a:xfrm>
            <a:off x="1680841" y="1433461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报销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7" name="燕尾形 25">
            <a:extLst>
              <a:ext uri="{FF2B5EF4-FFF2-40B4-BE49-F238E27FC236}">
                <a16:creationId xmlns:a16="http://schemas.microsoft.com/office/drawing/2014/main" id="{0DD8E855-3CC7-4011-82BF-B1A8FB119C67}"/>
              </a:ext>
            </a:extLst>
          </p:cNvPr>
          <p:cNvSpPr/>
          <p:nvPr/>
        </p:nvSpPr>
        <p:spPr>
          <a:xfrm>
            <a:off x="570473" y="2349376"/>
            <a:ext cx="6823301" cy="930960"/>
          </a:xfrm>
          <a:prstGeom prst="chevron">
            <a:avLst>
              <a:gd name="adj" fmla="val 181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② 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立项</a:t>
            </a: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endParaRPr 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57B9C89E-D301-4E26-96EE-4D8B1565662A}"/>
              </a:ext>
            </a:extLst>
          </p:cNvPr>
          <p:cNvSpPr/>
          <p:nvPr/>
        </p:nvSpPr>
        <p:spPr>
          <a:xfrm>
            <a:off x="794044" y="2672986"/>
            <a:ext cx="402599" cy="402599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立项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endParaRPr lang="en-US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AA8DC3F4-2DF7-4E13-ADFC-0A40C1BA3AF8}"/>
              </a:ext>
            </a:extLst>
          </p:cNvPr>
          <p:cNvSpPr/>
          <p:nvPr/>
        </p:nvSpPr>
        <p:spPr>
          <a:xfrm>
            <a:off x="1678080" y="2672986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立项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6B814E0C-6C9C-49B0-9966-CAC1511536F6}"/>
              </a:ext>
            </a:extLst>
          </p:cNvPr>
          <p:cNvSpPr/>
          <p:nvPr/>
        </p:nvSpPr>
        <p:spPr>
          <a:xfrm>
            <a:off x="2144307" y="2672986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报销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26C75E18-F112-4F47-9D0D-C21B143FCF8F}"/>
              </a:ext>
            </a:extLst>
          </p:cNvPr>
          <p:cNvCxnSpPr/>
          <p:nvPr/>
        </p:nvCxnSpPr>
        <p:spPr>
          <a:xfrm flipH="1">
            <a:off x="854821" y="3409312"/>
            <a:ext cx="3769787" cy="8331"/>
          </a:xfrm>
          <a:prstGeom prst="line">
            <a:avLst/>
          </a:prstGeom>
          <a:ln>
            <a:solidFill>
              <a:srgbClr val="A6A6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矩形 111">
            <a:extLst>
              <a:ext uri="{FF2B5EF4-FFF2-40B4-BE49-F238E27FC236}">
                <a16:creationId xmlns:a16="http://schemas.microsoft.com/office/drawing/2014/main" id="{5E9E178A-5276-40F6-AC03-254870FF1865}"/>
              </a:ext>
            </a:extLst>
          </p:cNvPr>
          <p:cNvSpPr/>
          <p:nvPr/>
        </p:nvSpPr>
        <p:spPr>
          <a:xfrm>
            <a:off x="1199869" y="3895359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预算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控制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3A096FE4-E601-43A2-8C3B-CAC033C18E42}"/>
              </a:ext>
            </a:extLst>
          </p:cNvPr>
          <p:cNvSpPr/>
          <p:nvPr/>
        </p:nvSpPr>
        <p:spPr>
          <a:xfrm>
            <a:off x="1216630" y="2672986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预算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控制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913C1329-B544-4813-B4A2-525A2F5768F0}"/>
              </a:ext>
            </a:extLst>
          </p:cNvPr>
          <p:cNvSpPr/>
          <p:nvPr/>
        </p:nvSpPr>
        <p:spPr>
          <a:xfrm>
            <a:off x="1216630" y="1433461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预算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控制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5" name="等腰三角形 114">
            <a:extLst>
              <a:ext uri="{FF2B5EF4-FFF2-40B4-BE49-F238E27FC236}">
                <a16:creationId xmlns:a16="http://schemas.microsoft.com/office/drawing/2014/main" id="{9BE67F4C-3F62-4A15-A2CA-0201C052ABD8}"/>
              </a:ext>
            </a:extLst>
          </p:cNvPr>
          <p:cNvSpPr/>
          <p:nvPr/>
        </p:nvSpPr>
        <p:spPr>
          <a:xfrm rot="5400000">
            <a:off x="1455178" y="1608757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6" name="等腰三角形 115">
            <a:extLst>
              <a:ext uri="{FF2B5EF4-FFF2-40B4-BE49-F238E27FC236}">
                <a16:creationId xmlns:a16="http://schemas.microsoft.com/office/drawing/2014/main" id="{3CD1D1C2-9B90-4945-81E6-DD958E0D4542}"/>
              </a:ext>
            </a:extLst>
          </p:cNvPr>
          <p:cNvSpPr/>
          <p:nvPr/>
        </p:nvSpPr>
        <p:spPr>
          <a:xfrm rot="5400000">
            <a:off x="1445653" y="2842989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7" name="等腰三角形 116">
            <a:extLst>
              <a:ext uri="{FF2B5EF4-FFF2-40B4-BE49-F238E27FC236}">
                <a16:creationId xmlns:a16="http://schemas.microsoft.com/office/drawing/2014/main" id="{992B0FA8-E1E3-466B-88BC-86C930D52AAC}"/>
              </a:ext>
            </a:extLst>
          </p:cNvPr>
          <p:cNvSpPr/>
          <p:nvPr/>
        </p:nvSpPr>
        <p:spPr>
          <a:xfrm rot="5400000">
            <a:off x="1915367" y="2842989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80651B4E-E166-4875-91D7-29484D3A248B}"/>
              </a:ext>
            </a:extLst>
          </p:cNvPr>
          <p:cNvCxnSpPr/>
          <p:nvPr/>
        </p:nvCxnSpPr>
        <p:spPr>
          <a:xfrm flipH="1">
            <a:off x="845296" y="2219522"/>
            <a:ext cx="3769788" cy="3709"/>
          </a:xfrm>
          <a:prstGeom prst="line">
            <a:avLst/>
          </a:prstGeom>
          <a:ln>
            <a:solidFill>
              <a:srgbClr val="A6A6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矩形 118">
            <a:extLst>
              <a:ext uri="{FF2B5EF4-FFF2-40B4-BE49-F238E27FC236}">
                <a16:creationId xmlns:a16="http://schemas.microsoft.com/office/drawing/2014/main" id="{4259538B-0362-4CE5-B7E5-44F27F1D965F}"/>
              </a:ext>
            </a:extLst>
          </p:cNvPr>
          <p:cNvSpPr/>
          <p:nvPr/>
        </p:nvSpPr>
        <p:spPr>
          <a:xfrm>
            <a:off x="1656819" y="4346556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立项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FB027547-DB19-4877-B9CB-0AF67EEB7395}"/>
              </a:ext>
            </a:extLst>
          </p:cNvPr>
          <p:cNvSpPr/>
          <p:nvPr/>
        </p:nvSpPr>
        <p:spPr>
          <a:xfrm>
            <a:off x="1204473" y="4349978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预算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控制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58601F81-40C7-4498-BD70-1083556F415D}"/>
              </a:ext>
            </a:extLst>
          </p:cNvPr>
          <p:cNvSpPr/>
          <p:nvPr/>
        </p:nvSpPr>
        <p:spPr>
          <a:xfrm>
            <a:off x="2593861" y="4346556"/>
            <a:ext cx="391027" cy="4275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战略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下单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（网批）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" name="等腰三角形 121">
            <a:extLst>
              <a:ext uri="{FF2B5EF4-FFF2-40B4-BE49-F238E27FC236}">
                <a16:creationId xmlns:a16="http://schemas.microsoft.com/office/drawing/2014/main" id="{57B963C2-61E4-491D-A0C4-C1A992B189E6}"/>
              </a:ext>
            </a:extLst>
          </p:cNvPr>
          <p:cNvSpPr/>
          <p:nvPr/>
        </p:nvSpPr>
        <p:spPr>
          <a:xfrm rot="5400000">
            <a:off x="1438436" y="4057390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" name="等腰三角形 122">
            <a:extLst>
              <a:ext uri="{FF2B5EF4-FFF2-40B4-BE49-F238E27FC236}">
                <a16:creationId xmlns:a16="http://schemas.microsoft.com/office/drawing/2014/main" id="{0517262B-CFF8-4AA6-8B54-7876D49CB881}"/>
              </a:ext>
            </a:extLst>
          </p:cNvPr>
          <p:cNvSpPr/>
          <p:nvPr/>
        </p:nvSpPr>
        <p:spPr>
          <a:xfrm rot="5400000">
            <a:off x="1888229" y="4062874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4" name="等腰三角形 123">
            <a:extLst>
              <a:ext uri="{FF2B5EF4-FFF2-40B4-BE49-F238E27FC236}">
                <a16:creationId xmlns:a16="http://schemas.microsoft.com/office/drawing/2014/main" id="{E9211ED2-8F93-4151-8007-F1D4E35A924B}"/>
              </a:ext>
            </a:extLst>
          </p:cNvPr>
          <p:cNvSpPr/>
          <p:nvPr/>
        </p:nvSpPr>
        <p:spPr>
          <a:xfrm rot="5400000">
            <a:off x="2380272" y="4062874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5" name="等腰三角形 124">
            <a:extLst>
              <a:ext uri="{FF2B5EF4-FFF2-40B4-BE49-F238E27FC236}">
                <a16:creationId xmlns:a16="http://schemas.microsoft.com/office/drawing/2014/main" id="{AC3B9081-0730-4CC0-A3B8-B34E65835062}"/>
              </a:ext>
            </a:extLst>
          </p:cNvPr>
          <p:cNvSpPr/>
          <p:nvPr/>
        </p:nvSpPr>
        <p:spPr>
          <a:xfrm rot="5400000">
            <a:off x="2848739" y="4071481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6" name="等腰三角形 125">
            <a:extLst>
              <a:ext uri="{FF2B5EF4-FFF2-40B4-BE49-F238E27FC236}">
                <a16:creationId xmlns:a16="http://schemas.microsoft.com/office/drawing/2014/main" id="{49D1A0DB-3CCC-4025-A951-208B644F0BD1}"/>
              </a:ext>
            </a:extLst>
          </p:cNvPr>
          <p:cNvSpPr/>
          <p:nvPr/>
        </p:nvSpPr>
        <p:spPr>
          <a:xfrm rot="5400000">
            <a:off x="1438436" y="4519253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7" name="等腰三角形 126">
            <a:extLst>
              <a:ext uri="{FF2B5EF4-FFF2-40B4-BE49-F238E27FC236}">
                <a16:creationId xmlns:a16="http://schemas.microsoft.com/office/drawing/2014/main" id="{3C9F271A-3478-4F25-88C4-AC55A9C7C864}"/>
              </a:ext>
            </a:extLst>
          </p:cNvPr>
          <p:cNvSpPr/>
          <p:nvPr/>
        </p:nvSpPr>
        <p:spPr>
          <a:xfrm rot="5400000">
            <a:off x="1896782" y="4518648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8" name="等腰三角形 127">
            <a:extLst>
              <a:ext uri="{FF2B5EF4-FFF2-40B4-BE49-F238E27FC236}">
                <a16:creationId xmlns:a16="http://schemas.microsoft.com/office/drawing/2014/main" id="{5E04E3A6-A102-4419-8A39-F5FDA58F405E}"/>
              </a:ext>
            </a:extLst>
          </p:cNvPr>
          <p:cNvSpPr/>
          <p:nvPr/>
        </p:nvSpPr>
        <p:spPr>
          <a:xfrm rot="5400000">
            <a:off x="2820119" y="4509123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DAE12316-5359-4BD2-ABA4-EA35ECBE069F}"/>
              </a:ext>
            </a:extLst>
          </p:cNvPr>
          <p:cNvSpPr/>
          <p:nvPr/>
        </p:nvSpPr>
        <p:spPr>
          <a:xfrm>
            <a:off x="2126237" y="4342918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合同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文本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0" name="等腰三角形 129">
            <a:extLst>
              <a:ext uri="{FF2B5EF4-FFF2-40B4-BE49-F238E27FC236}">
                <a16:creationId xmlns:a16="http://schemas.microsoft.com/office/drawing/2014/main" id="{4122B48B-71F2-4B92-A9E4-B878F06B132F}"/>
              </a:ext>
            </a:extLst>
          </p:cNvPr>
          <p:cNvSpPr/>
          <p:nvPr/>
        </p:nvSpPr>
        <p:spPr>
          <a:xfrm rot="5400000">
            <a:off x="2361222" y="4501024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1" name="燕尾形 100">
            <a:extLst>
              <a:ext uri="{FF2B5EF4-FFF2-40B4-BE49-F238E27FC236}">
                <a16:creationId xmlns:a16="http://schemas.microsoft.com/office/drawing/2014/main" id="{616E8ACF-FF95-44EF-9AA3-F13A3787FDA4}"/>
              </a:ext>
            </a:extLst>
          </p:cNvPr>
          <p:cNvSpPr/>
          <p:nvPr/>
        </p:nvSpPr>
        <p:spPr>
          <a:xfrm>
            <a:off x="539956" y="5095873"/>
            <a:ext cx="7891291" cy="1183710"/>
          </a:xfrm>
          <a:prstGeom prst="chevron">
            <a:avLst>
              <a:gd name="adj" fmla="val 107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④</a:t>
            </a: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立项</a:t>
            </a: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完整招采</a:t>
            </a: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合同签署</a:t>
            </a: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endParaRPr lang="en-US" altLang="zh-CN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A9D0FB95-215C-4CD0-AD51-300474948303}"/>
              </a:ext>
            </a:extLst>
          </p:cNvPr>
          <p:cNvSpPr/>
          <p:nvPr/>
        </p:nvSpPr>
        <p:spPr>
          <a:xfrm>
            <a:off x="773298" y="5413356"/>
            <a:ext cx="402599" cy="864496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立项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招采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合同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签署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endParaRPr lang="en-US" altLang="zh-CN" sz="1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0576C836-2F07-48EB-9A01-F422B49EBAE2}"/>
              </a:ext>
            </a:extLst>
          </p:cNvPr>
          <p:cNvSpPr/>
          <p:nvPr/>
        </p:nvSpPr>
        <p:spPr>
          <a:xfrm>
            <a:off x="2117766" y="5424863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招采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计划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06A8923A-480B-448A-A7C3-16402055FAB3}"/>
              </a:ext>
            </a:extLst>
          </p:cNvPr>
          <p:cNvSpPr/>
          <p:nvPr/>
        </p:nvSpPr>
        <p:spPr>
          <a:xfrm>
            <a:off x="2587977" y="5424863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招标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文件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（网批）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1ED03891-4715-43A3-89D2-323C9FF60688}"/>
              </a:ext>
            </a:extLst>
          </p:cNvPr>
          <p:cNvSpPr/>
          <p:nvPr/>
        </p:nvSpPr>
        <p:spPr>
          <a:xfrm>
            <a:off x="3556974" y="5424863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邀标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单位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（网批）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364EA644-D75E-4C9B-B84E-776CE6D75672}"/>
              </a:ext>
            </a:extLst>
          </p:cNvPr>
          <p:cNvSpPr/>
          <p:nvPr/>
        </p:nvSpPr>
        <p:spPr>
          <a:xfrm>
            <a:off x="4013482" y="5419934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招标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01F5D26D-90C7-40D1-934F-3B59ED7D51FF}"/>
              </a:ext>
            </a:extLst>
          </p:cNvPr>
          <p:cNvSpPr/>
          <p:nvPr/>
        </p:nvSpPr>
        <p:spPr>
          <a:xfrm>
            <a:off x="4464643" y="5419934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供应商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应标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D82F26D3-C05C-4C1A-93A3-9DBD8F8C597F}"/>
              </a:ext>
            </a:extLst>
          </p:cNvPr>
          <p:cNvSpPr/>
          <p:nvPr/>
        </p:nvSpPr>
        <p:spPr>
          <a:xfrm>
            <a:off x="4934854" y="5419934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投标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保证金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4AE6F458-F326-43E2-B181-47BD4B171438}"/>
              </a:ext>
            </a:extLst>
          </p:cNvPr>
          <p:cNvSpPr/>
          <p:nvPr/>
        </p:nvSpPr>
        <p:spPr>
          <a:xfrm>
            <a:off x="5395540" y="5419934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供应商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投标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8D60784A-2E73-4AA7-B8AB-0B371AF9C175}"/>
              </a:ext>
            </a:extLst>
          </p:cNvPr>
          <p:cNvSpPr/>
          <p:nvPr/>
        </p:nvSpPr>
        <p:spPr>
          <a:xfrm>
            <a:off x="5856226" y="5419934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开标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评标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C8580FB5-CFB7-4B46-BE3D-A86D6CEEE162}"/>
              </a:ext>
            </a:extLst>
          </p:cNvPr>
          <p:cNvSpPr/>
          <p:nvPr/>
        </p:nvSpPr>
        <p:spPr>
          <a:xfrm>
            <a:off x="6316912" y="5419934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定标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（网批）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C68F175E-E300-463C-A2A9-E3B1A43727E3}"/>
              </a:ext>
            </a:extLst>
          </p:cNvPr>
          <p:cNvSpPr/>
          <p:nvPr/>
        </p:nvSpPr>
        <p:spPr>
          <a:xfrm>
            <a:off x="6774339" y="5412573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合同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文本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40E7027C-4652-4E40-B81A-4CC92D7E4EB9}"/>
              </a:ext>
            </a:extLst>
          </p:cNvPr>
          <p:cNvSpPr/>
          <p:nvPr/>
        </p:nvSpPr>
        <p:spPr>
          <a:xfrm>
            <a:off x="7256333" y="5412573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合同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签署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（网批）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A90EE03C-A2FD-4F85-A52C-C5F9AB200ED3}"/>
              </a:ext>
            </a:extLst>
          </p:cNvPr>
          <p:cNvSpPr/>
          <p:nvPr/>
        </p:nvSpPr>
        <p:spPr>
          <a:xfrm>
            <a:off x="7726940" y="5412573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报销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582BD111-2A32-4E42-831A-220DB926A609}"/>
              </a:ext>
            </a:extLst>
          </p:cNvPr>
          <p:cNvSpPr/>
          <p:nvPr/>
        </p:nvSpPr>
        <p:spPr>
          <a:xfrm>
            <a:off x="1657334" y="5418571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立项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41EF9E9A-94DF-4A84-9569-4896137FEB14}"/>
              </a:ext>
            </a:extLst>
          </p:cNvPr>
          <p:cNvSpPr/>
          <p:nvPr/>
        </p:nvSpPr>
        <p:spPr>
          <a:xfrm>
            <a:off x="3086763" y="5424863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供方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入库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4463613C-ABE1-4C84-9E26-97BD13928EDF}"/>
              </a:ext>
            </a:extLst>
          </p:cNvPr>
          <p:cNvSpPr/>
          <p:nvPr/>
        </p:nvSpPr>
        <p:spPr>
          <a:xfrm>
            <a:off x="1199868" y="5418571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预算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控制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8" name="等腰三角形 147">
            <a:extLst>
              <a:ext uri="{FF2B5EF4-FFF2-40B4-BE49-F238E27FC236}">
                <a16:creationId xmlns:a16="http://schemas.microsoft.com/office/drawing/2014/main" id="{43B95FC1-574B-4F08-8ACE-7D75A7431741}"/>
              </a:ext>
            </a:extLst>
          </p:cNvPr>
          <p:cNvSpPr/>
          <p:nvPr/>
        </p:nvSpPr>
        <p:spPr>
          <a:xfrm rot="5400000">
            <a:off x="1417172" y="5590663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9" name="等腰三角形 148">
            <a:extLst>
              <a:ext uri="{FF2B5EF4-FFF2-40B4-BE49-F238E27FC236}">
                <a16:creationId xmlns:a16="http://schemas.microsoft.com/office/drawing/2014/main" id="{D8A1019E-57A3-467F-9279-D233ADBF8960}"/>
              </a:ext>
            </a:extLst>
          </p:cNvPr>
          <p:cNvSpPr/>
          <p:nvPr/>
        </p:nvSpPr>
        <p:spPr>
          <a:xfrm rot="5400000">
            <a:off x="2346821" y="5596955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0" name="等腰三角形 149">
            <a:extLst>
              <a:ext uri="{FF2B5EF4-FFF2-40B4-BE49-F238E27FC236}">
                <a16:creationId xmlns:a16="http://schemas.microsoft.com/office/drawing/2014/main" id="{76E07C4B-33D1-43F0-B2FB-821F4B3B34B4}"/>
              </a:ext>
            </a:extLst>
          </p:cNvPr>
          <p:cNvSpPr/>
          <p:nvPr/>
        </p:nvSpPr>
        <p:spPr>
          <a:xfrm rot="5400000">
            <a:off x="2845110" y="5596955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1" name="等腰三角形 150">
            <a:extLst>
              <a:ext uri="{FF2B5EF4-FFF2-40B4-BE49-F238E27FC236}">
                <a16:creationId xmlns:a16="http://schemas.microsoft.com/office/drawing/2014/main" id="{971FEBA6-D307-4B5B-B7B2-9D568FF7C6B5}"/>
              </a:ext>
            </a:extLst>
          </p:cNvPr>
          <p:cNvSpPr/>
          <p:nvPr/>
        </p:nvSpPr>
        <p:spPr>
          <a:xfrm rot="5400000">
            <a:off x="3314824" y="5596955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2" name="等腰三角形 151">
            <a:extLst>
              <a:ext uri="{FF2B5EF4-FFF2-40B4-BE49-F238E27FC236}">
                <a16:creationId xmlns:a16="http://schemas.microsoft.com/office/drawing/2014/main" id="{FC5258F9-24BD-4144-8EDC-39F0E9391945}"/>
              </a:ext>
            </a:extLst>
          </p:cNvPr>
          <p:cNvSpPr/>
          <p:nvPr/>
        </p:nvSpPr>
        <p:spPr>
          <a:xfrm rot="5400000">
            <a:off x="4235406" y="5592027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" name="等腰三角形 152">
            <a:extLst>
              <a:ext uri="{FF2B5EF4-FFF2-40B4-BE49-F238E27FC236}">
                <a16:creationId xmlns:a16="http://schemas.microsoft.com/office/drawing/2014/main" id="{175EAA78-01C5-4593-8946-C047B60BA6C3}"/>
              </a:ext>
            </a:extLst>
          </p:cNvPr>
          <p:cNvSpPr/>
          <p:nvPr/>
        </p:nvSpPr>
        <p:spPr>
          <a:xfrm rot="5400000">
            <a:off x="4705120" y="5592027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4" name="等腰三角形 153">
            <a:extLst>
              <a:ext uri="{FF2B5EF4-FFF2-40B4-BE49-F238E27FC236}">
                <a16:creationId xmlns:a16="http://schemas.microsoft.com/office/drawing/2014/main" id="{CF7B19E0-F1B1-4849-B4A5-FC09C2248613}"/>
              </a:ext>
            </a:extLst>
          </p:cNvPr>
          <p:cNvSpPr/>
          <p:nvPr/>
        </p:nvSpPr>
        <p:spPr>
          <a:xfrm rot="5400000">
            <a:off x="5165309" y="5592027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5" name="等腰三角形 154">
            <a:extLst>
              <a:ext uri="{FF2B5EF4-FFF2-40B4-BE49-F238E27FC236}">
                <a16:creationId xmlns:a16="http://schemas.microsoft.com/office/drawing/2014/main" id="{AE46870F-1F88-4050-9FA0-1A7C694AF6B6}"/>
              </a:ext>
            </a:extLst>
          </p:cNvPr>
          <p:cNvSpPr/>
          <p:nvPr/>
        </p:nvSpPr>
        <p:spPr>
          <a:xfrm rot="5400000">
            <a:off x="5625498" y="5592027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6" name="等腰三角形 155">
            <a:extLst>
              <a:ext uri="{FF2B5EF4-FFF2-40B4-BE49-F238E27FC236}">
                <a16:creationId xmlns:a16="http://schemas.microsoft.com/office/drawing/2014/main" id="{7DC0AD11-5A2B-4A2C-9EF1-55C89D0929F7}"/>
              </a:ext>
            </a:extLst>
          </p:cNvPr>
          <p:cNvSpPr/>
          <p:nvPr/>
        </p:nvSpPr>
        <p:spPr>
          <a:xfrm rot="5400000">
            <a:off x="6085687" y="5592027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7" name="等腰三角形 156">
            <a:extLst>
              <a:ext uri="{FF2B5EF4-FFF2-40B4-BE49-F238E27FC236}">
                <a16:creationId xmlns:a16="http://schemas.microsoft.com/office/drawing/2014/main" id="{445C650E-CEEB-4D1D-AA71-3747D8FA2031}"/>
              </a:ext>
            </a:extLst>
          </p:cNvPr>
          <p:cNvSpPr/>
          <p:nvPr/>
        </p:nvSpPr>
        <p:spPr>
          <a:xfrm rot="5400000">
            <a:off x="7008521" y="5584666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8" name="等腰三角形 157">
            <a:extLst>
              <a:ext uri="{FF2B5EF4-FFF2-40B4-BE49-F238E27FC236}">
                <a16:creationId xmlns:a16="http://schemas.microsoft.com/office/drawing/2014/main" id="{5FD0A49E-D75A-4F5D-B2C0-09BC4E705CA9}"/>
              </a:ext>
            </a:extLst>
          </p:cNvPr>
          <p:cNvSpPr/>
          <p:nvPr/>
        </p:nvSpPr>
        <p:spPr>
          <a:xfrm rot="5400000">
            <a:off x="7496208" y="5584666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9" name="等腰三角形 158">
            <a:extLst>
              <a:ext uri="{FF2B5EF4-FFF2-40B4-BE49-F238E27FC236}">
                <a16:creationId xmlns:a16="http://schemas.microsoft.com/office/drawing/2014/main" id="{0F7CF260-2F1D-4399-8E25-BAD2285F4497}"/>
              </a:ext>
            </a:extLst>
          </p:cNvPr>
          <p:cNvSpPr/>
          <p:nvPr/>
        </p:nvSpPr>
        <p:spPr>
          <a:xfrm rot="5400000">
            <a:off x="1887994" y="5584665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0" name="等腰三角形 159">
            <a:extLst>
              <a:ext uri="{FF2B5EF4-FFF2-40B4-BE49-F238E27FC236}">
                <a16:creationId xmlns:a16="http://schemas.microsoft.com/office/drawing/2014/main" id="{98488C41-1BF4-4C1C-AAD7-D0C7C9388482}"/>
              </a:ext>
            </a:extLst>
          </p:cNvPr>
          <p:cNvSpPr/>
          <p:nvPr/>
        </p:nvSpPr>
        <p:spPr>
          <a:xfrm rot="5400000">
            <a:off x="3792881" y="5592286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1" name="直接连接符 160">
            <a:extLst>
              <a:ext uri="{FF2B5EF4-FFF2-40B4-BE49-F238E27FC236}">
                <a16:creationId xmlns:a16="http://schemas.microsoft.com/office/drawing/2014/main" id="{D0BBC221-6972-4B06-8313-187FE090AC3D}"/>
              </a:ext>
            </a:extLst>
          </p:cNvPr>
          <p:cNvCxnSpPr/>
          <p:nvPr/>
        </p:nvCxnSpPr>
        <p:spPr>
          <a:xfrm flipH="1">
            <a:off x="918538" y="4939836"/>
            <a:ext cx="3769787" cy="8331"/>
          </a:xfrm>
          <a:prstGeom prst="line">
            <a:avLst/>
          </a:prstGeom>
          <a:ln>
            <a:solidFill>
              <a:srgbClr val="A6A6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矩形 161">
            <a:extLst>
              <a:ext uri="{FF2B5EF4-FFF2-40B4-BE49-F238E27FC236}">
                <a16:creationId xmlns:a16="http://schemas.microsoft.com/office/drawing/2014/main" id="{9DEB42C4-71B8-455F-98E4-EB58A6EF462A}"/>
              </a:ext>
            </a:extLst>
          </p:cNvPr>
          <p:cNvSpPr/>
          <p:nvPr/>
        </p:nvSpPr>
        <p:spPr>
          <a:xfrm>
            <a:off x="3044737" y="5857319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报销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6003448F-2C76-472C-8BD6-664077F24C06}"/>
              </a:ext>
            </a:extLst>
          </p:cNvPr>
          <p:cNvSpPr/>
          <p:nvPr/>
        </p:nvSpPr>
        <p:spPr>
          <a:xfrm>
            <a:off x="1648798" y="5851432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立项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4BE63FF7-8DBC-401B-AA11-AED4D1C62611}"/>
              </a:ext>
            </a:extLst>
          </p:cNvPr>
          <p:cNvSpPr/>
          <p:nvPr/>
        </p:nvSpPr>
        <p:spPr>
          <a:xfrm>
            <a:off x="1196452" y="5854854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预算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控制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FA55F535-D073-4311-ABEF-C0DFE9EEE3B1}"/>
              </a:ext>
            </a:extLst>
          </p:cNvPr>
          <p:cNvSpPr/>
          <p:nvPr/>
        </p:nvSpPr>
        <p:spPr>
          <a:xfrm>
            <a:off x="2585840" y="5851432"/>
            <a:ext cx="391027" cy="4275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战略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>
                <a:latin typeface="微软雅黑" pitchFamily="34" charset="-122"/>
                <a:ea typeface="微软雅黑" pitchFamily="34" charset="-122"/>
              </a:rPr>
              <a:t>下单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（网批）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6" name="等腰三角形 165">
            <a:extLst>
              <a:ext uri="{FF2B5EF4-FFF2-40B4-BE49-F238E27FC236}">
                <a16:creationId xmlns:a16="http://schemas.microsoft.com/office/drawing/2014/main" id="{56D9F384-2E28-4002-AE20-0733A2C1447A}"/>
              </a:ext>
            </a:extLst>
          </p:cNvPr>
          <p:cNvSpPr/>
          <p:nvPr/>
        </p:nvSpPr>
        <p:spPr>
          <a:xfrm rot="5400000">
            <a:off x="1430415" y="6024129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7" name="等腰三角形 166">
            <a:extLst>
              <a:ext uri="{FF2B5EF4-FFF2-40B4-BE49-F238E27FC236}">
                <a16:creationId xmlns:a16="http://schemas.microsoft.com/office/drawing/2014/main" id="{96041380-AC3B-411C-9C95-898CFF2A7291}"/>
              </a:ext>
            </a:extLst>
          </p:cNvPr>
          <p:cNvSpPr/>
          <p:nvPr/>
        </p:nvSpPr>
        <p:spPr>
          <a:xfrm rot="5400000">
            <a:off x="1888761" y="6023524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8" name="等腰三角形 167">
            <a:extLst>
              <a:ext uri="{FF2B5EF4-FFF2-40B4-BE49-F238E27FC236}">
                <a16:creationId xmlns:a16="http://schemas.microsoft.com/office/drawing/2014/main" id="{A3E73DFF-E36F-4048-A588-C451C6C2AA04}"/>
              </a:ext>
            </a:extLst>
          </p:cNvPr>
          <p:cNvSpPr/>
          <p:nvPr/>
        </p:nvSpPr>
        <p:spPr>
          <a:xfrm rot="5400000">
            <a:off x="2812098" y="6013999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1226394F-A16C-4CE6-9FC3-71A13E73F0DC}"/>
              </a:ext>
            </a:extLst>
          </p:cNvPr>
          <p:cNvSpPr/>
          <p:nvPr/>
        </p:nvSpPr>
        <p:spPr>
          <a:xfrm>
            <a:off x="2118216" y="5847794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合同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文本</a:t>
            </a:r>
            <a:endParaRPr 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0" name="等腰三角形 169">
            <a:extLst>
              <a:ext uri="{FF2B5EF4-FFF2-40B4-BE49-F238E27FC236}">
                <a16:creationId xmlns:a16="http://schemas.microsoft.com/office/drawing/2014/main" id="{4E643CAF-F2DA-4B59-A56E-E31A83C4D804}"/>
              </a:ext>
            </a:extLst>
          </p:cNvPr>
          <p:cNvSpPr/>
          <p:nvPr/>
        </p:nvSpPr>
        <p:spPr>
          <a:xfrm rot="5400000">
            <a:off x="2353201" y="6005900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1519B156-230C-476C-8DF3-E075C382273A}"/>
              </a:ext>
            </a:extLst>
          </p:cNvPr>
          <p:cNvSpPr/>
          <p:nvPr/>
        </p:nvSpPr>
        <p:spPr>
          <a:xfrm>
            <a:off x="3557143" y="3934351"/>
            <a:ext cx="402599" cy="40259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报销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2" name="等腰三角形 171">
            <a:extLst>
              <a:ext uri="{FF2B5EF4-FFF2-40B4-BE49-F238E27FC236}">
                <a16:creationId xmlns:a16="http://schemas.microsoft.com/office/drawing/2014/main" id="{8C820BF1-58F6-41A1-8CB1-AC0620E84A50}"/>
              </a:ext>
            </a:extLst>
          </p:cNvPr>
          <p:cNvSpPr/>
          <p:nvPr/>
        </p:nvSpPr>
        <p:spPr>
          <a:xfrm rot="5400000">
            <a:off x="3324504" y="4091031"/>
            <a:ext cx="397922" cy="630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261D278-117F-4179-8C4B-EDCB54FA2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86" y="1677227"/>
            <a:ext cx="10207255" cy="4900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菜单：</a:t>
            </a:r>
            <a:r>
              <a:rPr lang="en-US" altLang="zh-CN" dirty="0"/>
              <a:t>PD</a:t>
            </a:r>
            <a:r>
              <a:rPr lang="zh-CN" altLang="en-US" dirty="0"/>
              <a:t>首页</a:t>
            </a:r>
            <a:r>
              <a:rPr lang="en-US" altLang="zh-CN" dirty="0"/>
              <a:t>-</a:t>
            </a:r>
            <a:r>
              <a:rPr lang="zh-CN" altLang="en-US" dirty="0"/>
              <a:t>其他系统</a:t>
            </a:r>
            <a:r>
              <a:rPr lang="en-US" altLang="zh-CN" dirty="0"/>
              <a:t>-</a:t>
            </a:r>
            <a:r>
              <a:rPr lang="zh-CN" altLang="en-US" dirty="0"/>
              <a:t>总部预算管理</a:t>
            </a:r>
            <a:r>
              <a:rPr lang="en-US" altLang="zh-CN" dirty="0"/>
              <a:t>-</a:t>
            </a:r>
            <a:r>
              <a:rPr lang="zh-CN" altLang="en-US" dirty="0"/>
              <a:t>科目明细</a:t>
            </a:r>
            <a:r>
              <a:rPr lang="en-US" altLang="zh-CN" dirty="0"/>
              <a:t>-</a:t>
            </a:r>
            <a:r>
              <a:rPr lang="zh-CN" altLang="en-US" dirty="0"/>
              <a:t>高级配置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E3C7768-C0C9-422A-BA77-7539416C0D11}"/>
              </a:ext>
            </a:extLst>
          </p:cNvPr>
          <p:cNvSpPr txBox="1"/>
          <p:nvPr/>
        </p:nvSpPr>
        <p:spPr>
          <a:xfrm>
            <a:off x="233918" y="780099"/>
            <a:ext cx="11398102" cy="780098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组合控制：勾选需要组合控制的科目的勾选框，点击组合控制（要求其管控方式相同）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取消组合控制：点击“取消组合控制”，在弹出栏中选择“组合号”，点击“确认”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20A1B1D2-9E1F-4FD2-816C-8EB65769E99E}"/>
              </a:ext>
            </a:extLst>
          </p:cNvPr>
          <p:cNvSpPr/>
          <p:nvPr/>
        </p:nvSpPr>
        <p:spPr bwMode="auto">
          <a:xfrm>
            <a:off x="6188149" y="2870791"/>
            <a:ext cx="1222743" cy="36150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0A218D89-DC4E-429A-A9AA-8B185AB40EF2}"/>
              </a:ext>
            </a:extLst>
          </p:cNvPr>
          <p:cNvSpPr/>
          <p:nvPr/>
        </p:nvSpPr>
        <p:spPr bwMode="auto">
          <a:xfrm>
            <a:off x="9721702" y="2509284"/>
            <a:ext cx="1591339" cy="36150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656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0" y="3162728"/>
            <a:ext cx="11717079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5721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1436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715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872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dirty="0">
                <a:solidFill>
                  <a:sysClr val="windowText" lastClr="000000"/>
                </a:solidFill>
              </a:rPr>
              <a:t>八、场景配置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5CD3A828-DA38-467C-8944-997C39782CC5}"/>
              </a:ext>
            </a:extLst>
          </p:cNvPr>
          <p:cNvSpPr txBox="1"/>
          <p:nvPr/>
        </p:nvSpPr>
        <p:spPr>
          <a:xfrm>
            <a:off x="4512048" y="4891488"/>
            <a:ext cx="6488934" cy="1400907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Helvetica Neue Light"/>
              </a:rPr>
              <a:t>功能：用于根据集团管理规则，新增维护场景、配置场景执行流程、对应预算科目等</a:t>
            </a:r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Helvetica Neue Light"/>
            </a:endParaRPr>
          </a:p>
          <a:p>
            <a:endParaRPr lang="en-US" altLang="zh-CN" sz="17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Helvetica Neue Light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Helvetica Neue Light"/>
              </a:rPr>
              <a:t>注：场景的配置，包含场景对应预算科目的配置，需要财管中心</a:t>
            </a:r>
            <a:endParaRPr lang="en-US" altLang="zh-CN" sz="1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Helvetica Neue Light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Helvetica Neue Light"/>
              </a:rPr>
              <a:t>与总裁办信息部一同配置完成。</a:t>
            </a:r>
          </a:p>
          <a:p>
            <a:endParaRPr lang="zh-CN" altLang="en-US" sz="17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1491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91CC9A-D34C-4C23-B3EA-1FCDB8F8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76" y="917685"/>
            <a:ext cx="4272701" cy="2601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菜单：</a:t>
            </a:r>
            <a:r>
              <a:rPr lang="en-US" altLang="zh-CN" dirty="0"/>
              <a:t>PD</a:t>
            </a:r>
            <a:r>
              <a:rPr lang="zh-CN" altLang="en-US" dirty="0"/>
              <a:t>首页</a:t>
            </a:r>
            <a:r>
              <a:rPr lang="en-US" altLang="zh-CN" dirty="0"/>
              <a:t>-</a:t>
            </a:r>
            <a:r>
              <a:rPr lang="zh-CN" altLang="en-US" dirty="0"/>
              <a:t>其他系统</a:t>
            </a:r>
            <a:r>
              <a:rPr lang="en-US" altLang="zh-CN" dirty="0"/>
              <a:t>-</a:t>
            </a:r>
            <a:r>
              <a:rPr lang="zh-CN" altLang="en-US" dirty="0"/>
              <a:t>总部预算管理</a:t>
            </a:r>
            <a:r>
              <a:rPr lang="en-US" altLang="zh-CN" dirty="0"/>
              <a:t>-</a:t>
            </a:r>
            <a:r>
              <a:rPr lang="zh-CN" altLang="en-US" dirty="0"/>
              <a:t>科目明细</a:t>
            </a:r>
            <a:r>
              <a:rPr lang="en-US" altLang="zh-CN" dirty="0"/>
              <a:t>-</a:t>
            </a:r>
            <a:r>
              <a:rPr lang="zh-CN" altLang="en-US" dirty="0"/>
              <a:t>高级配置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50997" y="2997843"/>
            <a:ext cx="914400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3</a:t>
            </a:r>
            <a:endParaRPr lang="zh-CN" altLang="en-US" sz="17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7123" y="2997843"/>
            <a:ext cx="8420894" cy="347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AD2017C-3C23-4E2F-A031-A218351566A7}"/>
              </a:ext>
            </a:extLst>
          </p:cNvPr>
          <p:cNvSpPr txBox="1"/>
          <p:nvPr/>
        </p:nvSpPr>
        <p:spPr>
          <a:xfrm>
            <a:off x="4283235" y="2997843"/>
            <a:ext cx="6541455" cy="780098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2F74DCE6-85DB-47D3-8A48-0CAF72082591}"/>
              </a:ext>
            </a:extLst>
          </p:cNvPr>
          <p:cNvSpPr/>
          <p:nvPr/>
        </p:nvSpPr>
        <p:spPr bwMode="auto">
          <a:xfrm>
            <a:off x="3179135" y="2541181"/>
            <a:ext cx="1350335" cy="223284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2A204DB-864D-4159-9264-71135A230704}"/>
              </a:ext>
            </a:extLst>
          </p:cNvPr>
          <p:cNvSpPr txBox="1"/>
          <p:nvPr/>
        </p:nvSpPr>
        <p:spPr>
          <a:xfrm>
            <a:off x="4087050" y="2480313"/>
            <a:ext cx="637954" cy="34502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1</a:t>
            </a:r>
            <a:endParaRPr lang="zh-CN" altLang="en-US" sz="17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820015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菜单：</a:t>
            </a:r>
            <a:r>
              <a:rPr lang="en-US" altLang="zh-CN" dirty="0"/>
              <a:t>PD</a:t>
            </a:r>
            <a:r>
              <a:rPr lang="zh-CN" altLang="en-US" dirty="0"/>
              <a:t>首页</a:t>
            </a:r>
            <a:r>
              <a:rPr lang="en-US" altLang="zh-CN" dirty="0"/>
              <a:t>-</a:t>
            </a:r>
            <a:r>
              <a:rPr lang="zh-CN" altLang="en-US" dirty="0"/>
              <a:t>其他系统</a:t>
            </a:r>
            <a:r>
              <a:rPr lang="en-US" altLang="zh-CN" dirty="0"/>
              <a:t>-</a:t>
            </a:r>
            <a:r>
              <a:rPr lang="zh-CN" altLang="en-US" dirty="0"/>
              <a:t>总部预算管理</a:t>
            </a:r>
            <a:r>
              <a:rPr lang="en-US" altLang="zh-CN" dirty="0"/>
              <a:t>-</a:t>
            </a:r>
            <a:r>
              <a:rPr lang="zh-CN" altLang="en-US" dirty="0"/>
              <a:t>科目明细</a:t>
            </a:r>
            <a:r>
              <a:rPr lang="en-US" altLang="zh-CN" dirty="0"/>
              <a:t>-</a:t>
            </a:r>
            <a:r>
              <a:rPr lang="zh-CN" altLang="en-US" dirty="0"/>
              <a:t>高级配置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7580" y="1102988"/>
            <a:ext cx="9378742" cy="520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11046" y="2339921"/>
            <a:ext cx="914400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3</a:t>
            </a:r>
            <a:endParaRPr lang="zh-CN" altLang="en-US" sz="17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820015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菜单：编辑和删除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5629"/>
            <a:ext cx="12673487" cy="5507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0015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 bwMode="auto">
          <a:xfrm>
            <a:off x="0" y="2919369"/>
            <a:ext cx="8879840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5pPr>
            <a:lvl6pPr marL="57188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6pPr>
            <a:lvl7pPr marL="1143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7pPr>
            <a:lvl8pPr marL="171565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8pPr>
            <a:lvl9pPr marL="2287539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sz="4400" dirty="0">
                <a:solidFill>
                  <a:sysClr val="windowText" lastClr="000000"/>
                </a:solidFill>
              </a:rPr>
              <a:t>谢    谢</a:t>
            </a: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0736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848995" y="1182832"/>
            <a:ext cx="11717079" cy="54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t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5721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1436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715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872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ysClr val="windowText" lastClr="000000"/>
                </a:solidFill>
              </a:rPr>
              <a:t>日常财务维护功能</a:t>
            </a:r>
            <a:endParaRPr lang="en-US" altLang="zh-CN" sz="2000" dirty="0">
              <a:solidFill>
                <a:sysClr val="windowText" lastClr="00000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ysClr val="windowText" lastClr="000000"/>
                </a:solidFill>
              </a:rPr>
              <a:t>管理费用预算报表</a:t>
            </a:r>
            <a:endParaRPr lang="en-US" altLang="zh-CN" sz="2000" dirty="0">
              <a:solidFill>
                <a:sysClr val="windowText" lastClr="00000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ysClr val="windowText" lastClr="000000"/>
                </a:solidFill>
              </a:rPr>
              <a:t>预算录入维护 </a:t>
            </a:r>
            <a:r>
              <a:rPr lang="en-US" altLang="zh-CN" sz="2000" dirty="0">
                <a:solidFill>
                  <a:sysClr val="windowText" lastClr="000000"/>
                </a:solidFill>
              </a:rPr>
              <a:t>–</a:t>
            </a:r>
            <a:r>
              <a:rPr lang="zh-CN" altLang="en-US" sz="2000" dirty="0">
                <a:solidFill>
                  <a:sysClr val="windowText" lastClr="000000"/>
                </a:solidFill>
              </a:rPr>
              <a:t>年度预算</a:t>
            </a:r>
            <a:endParaRPr lang="en-US" altLang="zh-CN" sz="2000" dirty="0">
              <a:solidFill>
                <a:sysClr val="windowText" lastClr="00000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ysClr val="windowText" lastClr="000000"/>
                </a:solidFill>
              </a:rPr>
              <a:t>预算录入维护 </a:t>
            </a:r>
            <a:r>
              <a:rPr lang="en-US" altLang="zh-CN" sz="2000" dirty="0">
                <a:solidFill>
                  <a:sysClr val="windowText" lastClr="000000"/>
                </a:solidFill>
              </a:rPr>
              <a:t>-</a:t>
            </a:r>
            <a:r>
              <a:rPr lang="zh-CN" altLang="en-US" sz="2000" dirty="0">
                <a:solidFill>
                  <a:sysClr val="windowText" lastClr="000000"/>
                </a:solidFill>
              </a:rPr>
              <a:t>月度预算</a:t>
            </a:r>
            <a:endParaRPr lang="en-US" altLang="zh-CN" sz="2000" dirty="0">
              <a:solidFill>
                <a:sysClr val="windowText" lastClr="00000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ysClr val="windowText" lastClr="000000"/>
                </a:solidFill>
              </a:rPr>
              <a:t>执行数调整</a:t>
            </a:r>
            <a:endParaRPr lang="en-US" altLang="zh-CN" sz="2000" dirty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ysClr val="windowText" lastClr="000000"/>
                </a:solidFill>
              </a:rPr>
              <a:t>财务管理配置功能（财管中心及总裁办信息部）</a:t>
            </a:r>
            <a:endParaRPr lang="en-US" altLang="zh-CN" sz="2000" dirty="0">
              <a:solidFill>
                <a:sysClr val="windowText" lastClr="00000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ysClr val="windowText" lastClr="000000"/>
                </a:solidFill>
              </a:rPr>
              <a:t>财务人员设置</a:t>
            </a:r>
            <a:endParaRPr lang="en-US" altLang="zh-CN" sz="2000" dirty="0">
              <a:solidFill>
                <a:sysClr val="windowText" lastClr="00000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ysClr val="windowText" lastClr="000000"/>
                </a:solidFill>
              </a:rPr>
              <a:t>入账公司维护</a:t>
            </a:r>
            <a:endParaRPr lang="en-US" altLang="zh-CN" sz="2000" dirty="0">
              <a:solidFill>
                <a:sysClr val="windowText" lastClr="00000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ysClr val="windowText" lastClr="000000"/>
                </a:solidFill>
              </a:rPr>
              <a:t>预算科目配置</a:t>
            </a:r>
            <a:endParaRPr lang="en-US" altLang="zh-CN" sz="2000" dirty="0">
              <a:solidFill>
                <a:sysClr val="windowText" lastClr="00000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ysClr val="windowText" lastClr="000000"/>
                </a:solidFill>
              </a:rPr>
              <a:t>场景配置</a:t>
            </a:r>
            <a:endParaRPr lang="en-US" altLang="zh-CN" sz="2000" dirty="0">
              <a:solidFill>
                <a:sysClr val="windowText" lastClr="00000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ysClr val="windowText" lastClr="00000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ysClr val="windowText" lastClr="00000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ysClr val="windowText" lastClr="00000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0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0" y="3210401"/>
            <a:ext cx="11717079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5721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1436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715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872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dirty="0">
                <a:solidFill>
                  <a:sysClr val="windowText" lastClr="000000"/>
                </a:solidFill>
              </a:rPr>
              <a:t>一、管理费用预算报表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45E5E22B-51EB-4A8F-B46D-86ED36A1108F}"/>
              </a:ext>
            </a:extLst>
          </p:cNvPr>
          <p:cNvSpPr txBox="1"/>
          <p:nvPr/>
        </p:nvSpPr>
        <p:spPr>
          <a:xfrm>
            <a:off x="4512048" y="5133861"/>
            <a:ext cx="6488934" cy="605928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Helvetica Neue Light"/>
              </a:rPr>
              <a:t>功能：用于查看各中心、项目预算及执行数报表，分析执行数明细</a:t>
            </a:r>
          </a:p>
        </p:txBody>
      </p:sp>
    </p:spTree>
    <p:extLst>
      <p:ext uri="{BB962C8B-B14F-4D97-AF65-F5344CB8AC3E}">
        <p14:creationId xmlns:p14="http://schemas.microsoft.com/office/powerpoint/2010/main" val="245065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菜单：</a:t>
            </a:r>
            <a:r>
              <a:rPr lang="en-US" altLang="zh-CN" dirty="0"/>
              <a:t>PD</a:t>
            </a:r>
            <a:r>
              <a:rPr lang="zh-CN" altLang="en-US" dirty="0"/>
              <a:t>首页</a:t>
            </a:r>
            <a:r>
              <a:rPr lang="en-US" altLang="zh-CN" dirty="0"/>
              <a:t>-</a:t>
            </a:r>
            <a:r>
              <a:rPr lang="zh-CN" altLang="en-US" dirty="0"/>
              <a:t>其他系统</a:t>
            </a:r>
            <a:r>
              <a:rPr lang="en-US" altLang="zh-CN" dirty="0"/>
              <a:t>-</a:t>
            </a:r>
            <a:r>
              <a:rPr lang="zh-CN" altLang="en-US" dirty="0"/>
              <a:t>总部预算管理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594F547-28C6-4405-9AA5-E0FDBB532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52" y="706675"/>
            <a:ext cx="11939827" cy="5739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42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菜单：</a:t>
            </a:r>
            <a:r>
              <a:rPr lang="en-US" altLang="zh-CN" dirty="0"/>
              <a:t>PD</a:t>
            </a:r>
            <a:r>
              <a:rPr lang="zh-CN" altLang="en-US" dirty="0"/>
              <a:t>首页</a:t>
            </a:r>
            <a:r>
              <a:rPr lang="en-US" altLang="zh-CN" dirty="0"/>
              <a:t>-</a:t>
            </a:r>
            <a:r>
              <a:rPr lang="zh-CN" altLang="en-US" dirty="0"/>
              <a:t>其他系统</a:t>
            </a:r>
            <a:r>
              <a:rPr lang="en-US" altLang="zh-CN" dirty="0"/>
              <a:t>-</a:t>
            </a:r>
            <a:r>
              <a:rPr lang="zh-CN" altLang="en-US" dirty="0"/>
              <a:t>总部预算管理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283" y="773525"/>
            <a:ext cx="6663099" cy="3746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1279" y="4360150"/>
            <a:ext cx="11167365" cy="2575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370956" y="3456878"/>
            <a:ext cx="914400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可弹出奖金预算的明细</a:t>
            </a:r>
          </a:p>
        </p:txBody>
      </p:sp>
    </p:spTree>
    <p:extLst>
      <p:ext uri="{BB962C8B-B14F-4D97-AF65-F5344CB8AC3E}">
        <p14:creationId xmlns:p14="http://schemas.microsoft.com/office/powerpoint/2010/main" val="378942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0" y="3162065"/>
            <a:ext cx="11717079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5721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1436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715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872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dirty="0">
                <a:solidFill>
                  <a:sysClr val="windowText" lastClr="000000"/>
                </a:solidFill>
              </a:rPr>
              <a:t>二、预算录入维护 </a:t>
            </a:r>
            <a:r>
              <a:rPr lang="en-US" altLang="zh-CN" sz="3600" dirty="0">
                <a:solidFill>
                  <a:sysClr val="windowText" lastClr="000000"/>
                </a:solidFill>
              </a:rPr>
              <a:t>-</a:t>
            </a:r>
            <a:r>
              <a:rPr lang="zh-CN" altLang="en-US" sz="3600" dirty="0">
                <a:solidFill>
                  <a:sysClr val="windowText" lastClr="000000"/>
                </a:solidFill>
              </a:rPr>
              <a:t>年度预算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2EFCC8F-D4D3-4F0B-99E8-853F8AACE9A8}"/>
              </a:ext>
            </a:extLst>
          </p:cNvPr>
          <p:cNvSpPr txBox="1"/>
          <p:nvPr/>
        </p:nvSpPr>
        <p:spPr>
          <a:xfrm>
            <a:off x="4512048" y="5133861"/>
            <a:ext cx="6488934" cy="605928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Helvetica Neue Light"/>
              </a:rPr>
              <a:t>功能：用于编辑各中心各类型科目年度预算编制，用于报表展示</a:t>
            </a:r>
          </a:p>
        </p:txBody>
      </p:sp>
    </p:spTree>
    <p:extLst>
      <p:ext uri="{BB962C8B-B14F-4D97-AF65-F5344CB8AC3E}">
        <p14:creationId xmlns:p14="http://schemas.microsoft.com/office/powerpoint/2010/main" val="109288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E3C7768-C0C9-422A-BA77-7539416C0D11}"/>
              </a:ext>
            </a:extLst>
          </p:cNvPr>
          <p:cNvSpPr txBox="1"/>
          <p:nvPr/>
        </p:nvSpPr>
        <p:spPr>
          <a:xfrm>
            <a:off x="233918" y="780099"/>
            <a:ext cx="11398102" cy="780098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进入年度预算，指定年份，板块和 科目类型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0556" y="1703773"/>
            <a:ext cx="8307659" cy="4650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643F59-6016-4538-8729-95EE96F80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97" y="1905792"/>
            <a:ext cx="3884104" cy="238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91FC34A4-8F0E-43C6-A25F-44D651E8309F}"/>
              </a:ext>
            </a:extLst>
          </p:cNvPr>
          <p:cNvSpPr/>
          <p:nvPr/>
        </p:nvSpPr>
        <p:spPr bwMode="auto">
          <a:xfrm>
            <a:off x="2820221" y="3600450"/>
            <a:ext cx="1350335" cy="223284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3563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23/02/2009 1:57:22 PM"/>
</p:tagLst>
</file>

<file path=ppt/theme/theme1.xml><?xml version="1.0" encoding="utf-8"?>
<a:theme xmlns:a="http://schemas.openxmlformats.org/drawingml/2006/main" name="08-0143_ARBS_template v2_GREEN">
  <a:themeElements>
    <a:clrScheme name="08-0143_ARBS_template v2_GREEN 1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CCBB88"/>
      </a:accent1>
      <a:accent2>
        <a:srgbClr val="003344"/>
      </a:accent2>
      <a:accent3>
        <a:srgbClr val="FFFFFF"/>
      </a:accent3>
      <a:accent4>
        <a:srgbClr val="000000"/>
      </a:accent4>
      <a:accent5>
        <a:srgbClr val="E2DAC3"/>
      </a:accent5>
      <a:accent6>
        <a:srgbClr val="002D3D"/>
      </a:accent6>
      <a:hlink>
        <a:srgbClr val="666666"/>
      </a:hlink>
      <a:folHlink>
        <a:srgbClr val="AA1133"/>
      </a:folHlink>
    </a:clrScheme>
    <a:fontScheme name="08-0143_ARBS_template v2_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</a:spPr>
      <a:bodyPr/>
      <a:lstStyle/>
    </a:lnDef>
    <a:txDef>
      <a:spPr>
        <a:noFill/>
      </a:spPr>
      <a:bodyPr wrap="none" lIns="96105" tIns="48052" rIns="96105" bIns="48052" rtlCol="0" anchor="ctr">
        <a:noAutofit/>
      </a:bodyPr>
      <a:lstStyle>
        <a:defPPr>
          <a:defRPr sz="1700" dirty="0">
            <a:solidFill>
              <a:schemeClr val="accent5">
                <a:lumMod val="50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  <a:cs typeface="Helvetica Neue Light"/>
          </a:defRPr>
        </a:defPPr>
      </a:lstStyle>
    </a:txDef>
  </a:objectDefaults>
  <a:extraClrSchemeLst>
    <a:extraClrScheme>
      <a:clrScheme name="08-0143_ARBS_template v2_GREEN 1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BB88"/>
        </a:accent1>
        <a:accent2>
          <a:srgbClr val="003344"/>
        </a:accent2>
        <a:accent3>
          <a:srgbClr val="FFFFFF"/>
        </a:accent3>
        <a:accent4>
          <a:srgbClr val="000000"/>
        </a:accent4>
        <a:accent5>
          <a:srgbClr val="E2DAC3"/>
        </a:accent5>
        <a:accent6>
          <a:srgbClr val="002D3D"/>
        </a:accent6>
        <a:hlink>
          <a:srgbClr val="666666"/>
        </a:hlink>
        <a:folHlink>
          <a:srgbClr val="AA11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934</Words>
  <Application>Microsoft Office PowerPoint</Application>
  <PresentationFormat>自定义</PresentationFormat>
  <Paragraphs>176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Helvetica Neue Light</vt:lpstr>
      <vt:lpstr>楷体</vt:lpstr>
      <vt:lpstr>微软雅黑</vt:lpstr>
      <vt:lpstr>微软雅黑 Light</vt:lpstr>
      <vt:lpstr>Arial</vt:lpstr>
      <vt:lpstr>Wingdings</vt:lpstr>
      <vt:lpstr>08-0143_ARBS_template v2_GREEN</vt:lpstr>
      <vt:lpstr>02 管理费用-财务操作指引 【培训材料】</vt:lpstr>
      <vt:lpstr>说明</vt:lpstr>
      <vt:lpstr>管理费用：流程分类</vt:lpstr>
      <vt:lpstr>目录</vt:lpstr>
      <vt:lpstr>目录</vt:lpstr>
      <vt:lpstr>菜单：PD首页-其他系统-总部预算管理</vt:lpstr>
      <vt:lpstr>菜单：PD首页-其他系统-总部预算管理</vt:lpstr>
      <vt:lpstr>目录</vt:lpstr>
      <vt:lpstr>菜单</vt:lpstr>
      <vt:lpstr>编辑</vt:lpstr>
      <vt:lpstr>目录</vt:lpstr>
      <vt:lpstr>菜单</vt:lpstr>
      <vt:lpstr>菜单</vt:lpstr>
      <vt:lpstr>目录</vt:lpstr>
      <vt:lpstr>菜单：其他系统-总部预算管理-执行数调整</vt:lpstr>
      <vt:lpstr>菜单：其他系统-总部预算管理-执行数调整</vt:lpstr>
      <vt:lpstr>目录</vt:lpstr>
      <vt:lpstr>菜单：PD首页-其他系统-总部预算管理-财务人员设置</vt:lpstr>
      <vt:lpstr>菜单：PD首页-其他系统-总部预算管理-财务人员设置</vt:lpstr>
      <vt:lpstr>编辑和删除</vt:lpstr>
      <vt:lpstr>目录</vt:lpstr>
      <vt:lpstr>菜单： PD首页-新PD平台-费控系统-报销/入账公司配置</vt:lpstr>
      <vt:lpstr>菜单：PD首页-新PD平台-财务系统-报销/入账公司配置</vt:lpstr>
      <vt:lpstr>目录</vt:lpstr>
      <vt:lpstr>菜单：PD首页-其他系统-总部预算管理-科目明细</vt:lpstr>
      <vt:lpstr>菜单：PD首页-其他系统-总部预算管理-科目明细</vt:lpstr>
      <vt:lpstr>菜单：PD首页-其他系统-总部预算管理-科目明细</vt:lpstr>
      <vt:lpstr>菜单：PD首页-其他系统-总部预算管理-科目明细-高级配置</vt:lpstr>
      <vt:lpstr>菜单：PD首页-其他系统-总部预算管理-科目明细-高级配置</vt:lpstr>
      <vt:lpstr>菜单：PD首页-其他系统-总部预算管理-科目明细-高级配置</vt:lpstr>
      <vt:lpstr>目录</vt:lpstr>
      <vt:lpstr>菜单：PD首页-其他系统-总部预算管理-科目明细-高级配置</vt:lpstr>
      <vt:lpstr>菜单：PD首页-其他系统-总部预算管理-科目明细-高级配置</vt:lpstr>
      <vt:lpstr>菜单：编辑和删除</vt:lpstr>
      <vt:lpstr>PowerPoint 演示文稿</vt:lpstr>
    </vt:vector>
  </TitlesOfParts>
  <Company>D &amp; J Softech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Jia</dc:creator>
  <cp:lastModifiedBy>Ned Chen</cp:lastModifiedBy>
  <cp:revision>6168</cp:revision>
  <cp:lastPrinted>2018-06-20T06:41:07Z</cp:lastPrinted>
  <dcterms:created xsi:type="dcterms:W3CDTF">2008-09-10T23:23:00Z</dcterms:created>
  <dcterms:modified xsi:type="dcterms:W3CDTF">2018-10-24T10:11:13Z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s">
    <vt:lpwstr/>
  </property>
  <property fmtid="{D5CDD505-2E9C-101B-9397-08002B2CF9AE}" pid="3" name="ContentType">
    <vt:lpwstr>Document</vt:lpwstr>
  </property>
  <property fmtid="{D5CDD505-2E9C-101B-9397-08002B2CF9AE}" pid="4" name="Status">
    <vt:lpwstr>Not started</vt:lpwstr>
  </property>
  <property fmtid="{D5CDD505-2E9C-101B-9397-08002B2CF9AE}" pid="5" name="KSOProductBuildVer">
    <vt:lpwstr>2052-10.1.0.7346</vt:lpwstr>
  </property>
</Properties>
</file>